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396" r:id="rId5"/>
    <p:sldId id="597" r:id="rId6"/>
    <p:sldId id="298" r:id="rId7"/>
    <p:sldId id="338" r:id="rId8"/>
    <p:sldId id="600" r:id="rId9"/>
    <p:sldId id="598" r:id="rId10"/>
    <p:sldId id="383" r:id="rId11"/>
    <p:sldId id="397" r:id="rId12"/>
    <p:sldId id="371" r:id="rId13"/>
    <p:sldId id="385" r:id="rId14"/>
    <p:sldId id="410" r:id="rId15"/>
    <p:sldId id="386" r:id="rId16"/>
    <p:sldId id="415" r:id="rId17"/>
    <p:sldId id="297" r:id="rId18"/>
    <p:sldId id="387" r:id="rId19"/>
    <p:sldId id="417" r:id="rId20"/>
    <p:sldId id="390" r:id="rId21"/>
    <p:sldId id="393" r:id="rId22"/>
    <p:sldId id="388" r:id="rId23"/>
    <p:sldId id="420" r:id="rId24"/>
    <p:sldId id="419" r:id="rId25"/>
    <p:sldId id="418" r:id="rId26"/>
    <p:sldId id="609" r:id="rId27"/>
    <p:sldId id="599" r:id="rId28"/>
    <p:sldId id="596" r:id="rId29"/>
    <p:sldId id="607" r:id="rId30"/>
    <p:sldId id="602" r:id="rId31"/>
    <p:sldId id="421" r:id="rId32"/>
    <p:sldId id="608" r:id="rId33"/>
    <p:sldId id="603" r:id="rId34"/>
    <p:sldId id="392" r:id="rId35"/>
    <p:sldId id="604" r:id="rId36"/>
    <p:sldId id="398" r:id="rId37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W. Bijpost" initials="JB" lastIdx="3" clrIdx="0">
    <p:extLst>
      <p:ext uri="{19B8F6BF-5375-455C-9EA6-DF929625EA0E}">
        <p15:presenceInfo xmlns:p15="http://schemas.microsoft.com/office/powerpoint/2012/main" userId="1f7734914c34028f" providerId="Windows Live"/>
      </p:ext>
    </p:extLst>
  </p:cmAuthor>
  <p:cmAuthor id="2" name="Eduard Witteveen" initials="EW" lastIdx="1" clrIdx="1">
    <p:extLst>
      <p:ext uri="{19B8F6BF-5375-455C-9EA6-DF929625EA0E}">
        <p15:presenceInfo xmlns:p15="http://schemas.microsoft.com/office/powerpoint/2012/main" userId="S::e.witteveen@sudwestfryslan.nl::16f1a77e-efe8-4b73-a9ec-71ca325750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1BC"/>
    <a:srgbClr val="38B0C4"/>
    <a:srgbClr val="397FC4"/>
    <a:srgbClr val="154273"/>
    <a:srgbClr val="ACEAFF"/>
    <a:srgbClr val="00BDFF"/>
    <a:srgbClr val="04ADEF"/>
    <a:srgbClr val="EB973B"/>
    <a:srgbClr val="AD6102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55BA0-0CD1-3B45-8AC8-1464CB3D9F65}" v="484" dt="2021-11-11T10:29:14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6"/>
    <p:restoredTop sz="94653"/>
  </p:normalViewPr>
  <p:slideViewPr>
    <p:cSldViewPr snapToGrid="0" snapToObjects="1">
      <p:cViewPr varScale="1">
        <p:scale>
          <a:sx n="170" d="100"/>
          <a:sy n="170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ot Bijpost" userId="cdf441b5-59e9-4346-906c-b64ac00bf298" providerId="ADAL" clId="{29455BA0-0CD1-3B45-8AC8-1464CB3D9F65}"/>
    <pc:docChg chg="delSld modSld sldOrd">
      <pc:chgData name="Jeanot Bijpost" userId="cdf441b5-59e9-4346-906c-b64ac00bf298" providerId="ADAL" clId="{29455BA0-0CD1-3B45-8AC8-1464CB3D9F65}" dt="2021-11-11T10:29:14.397" v="565" actId="20577"/>
      <pc:docMkLst>
        <pc:docMk/>
      </pc:docMkLst>
      <pc:sldChg chg="ord">
        <pc:chgData name="Jeanot Bijpost" userId="cdf441b5-59e9-4346-906c-b64ac00bf298" providerId="ADAL" clId="{29455BA0-0CD1-3B45-8AC8-1464CB3D9F65}" dt="2021-11-11T08:38:37.918" v="442" actId="20578"/>
        <pc:sldMkLst>
          <pc:docMk/>
          <pc:sldMk cId="3715562829" sldId="297"/>
        </pc:sldMkLst>
      </pc:sldChg>
      <pc:sldChg chg="modSp mod">
        <pc:chgData name="Jeanot Bijpost" userId="cdf441b5-59e9-4346-906c-b64ac00bf298" providerId="ADAL" clId="{29455BA0-0CD1-3B45-8AC8-1464CB3D9F65}" dt="2021-11-11T10:28:10.465" v="522" actId="20577"/>
        <pc:sldMkLst>
          <pc:docMk/>
          <pc:sldMk cId="2251774890" sldId="298"/>
        </pc:sldMkLst>
        <pc:spChg chg="mod">
          <ac:chgData name="Jeanot Bijpost" userId="cdf441b5-59e9-4346-906c-b64ac00bf298" providerId="ADAL" clId="{29455BA0-0CD1-3B45-8AC8-1464CB3D9F65}" dt="2021-11-11T10:28:10.465" v="522" actId="20577"/>
          <ac:spMkLst>
            <pc:docMk/>
            <pc:sldMk cId="2251774890" sldId="298"/>
            <ac:spMk id="48" creationId="{CA85001C-1C70-45F8-A0B1-400EE99074C4}"/>
          </ac:spMkLst>
        </pc:spChg>
        <pc:spChg chg="mod">
          <ac:chgData name="Jeanot Bijpost" userId="cdf441b5-59e9-4346-906c-b64ac00bf298" providerId="ADAL" clId="{29455BA0-0CD1-3B45-8AC8-1464CB3D9F65}" dt="2021-11-11T10:27:26.450" v="471" actId="20577"/>
          <ac:spMkLst>
            <pc:docMk/>
            <pc:sldMk cId="2251774890" sldId="298"/>
            <ac:spMk id="55" creationId="{A6459DA3-09A8-9742-AA96-A40AF6808F6D}"/>
          </ac:spMkLst>
        </pc:spChg>
        <pc:spChg chg="mod">
          <ac:chgData name="Jeanot Bijpost" userId="cdf441b5-59e9-4346-906c-b64ac00bf298" providerId="ADAL" clId="{29455BA0-0CD1-3B45-8AC8-1464CB3D9F65}" dt="2021-11-11T10:27:29.064" v="477" actId="20577"/>
          <ac:spMkLst>
            <pc:docMk/>
            <pc:sldMk cId="2251774890" sldId="298"/>
            <ac:spMk id="58" creationId="{626BF15E-9A69-6443-9796-D670C95FAAF2}"/>
          </ac:spMkLst>
        </pc:spChg>
      </pc:sldChg>
      <pc:sldChg chg="modSp mod">
        <pc:chgData name="Jeanot Bijpost" userId="cdf441b5-59e9-4346-906c-b64ac00bf298" providerId="ADAL" clId="{29455BA0-0CD1-3B45-8AC8-1464CB3D9F65}" dt="2021-11-11T10:28:37.992" v="532" actId="20577"/>
        <pc:sldMkLst>
          <pc:docMk/>
          <pc:sldMk cId="4106748022" sldId="385"/>
        </pc:sldMkLst>
        <pc:spChg chg="mod">
          <ac:chgData name="Jeanot Bijpost" userId="cdf441b5-59e9-4346-906c-b64ac00bf298" providerId="ADAL" clId="{29455BA0-0CD1-3B45-8AC8-1464CB3D9F65}" dt="2021-11-11T10:28:37.992" v="532" actId="20577"/>
          <ac:spMkLst>
            <pc:docMk/>
            <pc:sldMk cId="4106748022" sldId="385"/>
            <ac:spMk id="309" creationId="{A0FB9CF3-2C65-624A-8FFC-3CC531A85E06}"/>
          </ac:spMkLst>
        </pc:spChg>
      </pc:sldChg>
      <pc:sldChg chg="del">
        <pc:chgData name="Jeanot Bijpost" userId="cdf441b5-59e9-4346-906c-b64ac00bf298" providerId="ADAL" clId="{29455BA0-0CD1-3B45-8AC8-1464CB3D9F65}" dt="2021-11-11T10:25:11.366" v="454" actId="2696"/>
        <pc:sldMkLst>
          <pc:docMk/>
          <pc:sldMk cId="3888709261" sldId="391"/>
        </pc:sldMkLst>
      </pc:sldChg>
      <pc:sldChg chg="ord">
        <pc:chgData name="Jeanot Bijpost" userId="cdf441b5-59e9-4346-906c-b64ac00bf298" providerId="ADAL" clId="{29455BA0-0CD1-3B45-8AC8-1464CB3D9F65}" dt="2021-11-11T08:39:10.544" v="453" actId="20578"/>
        <pc:sldMkLst>
          <pc:docMk/>
          <pc:sldMk cId="1761742819" sldId="393"/>
        </pc:sldMkLst>
      </pc:sldChg>
      <pc:sldChg chg="modSp modAnim">
        <pc:chgData name="Jeanot Bijpost" userId="cdf441b5-59e9-4346-906c-b64ac00bf298" providerId="ADAL" clId="{29455BA0-0CD1-3B45-8AC8-1464CB3D9F65}" dt="2021-11-11T08:38:13.801" v="441" actId="20577"/>
        <pc:sldMkLst>
          <pc:docMk/>
          <pc:sldMk cId="2236078613" sldId="417"/>
        </pc:sldMkLst>
        <pc:spChg chg="mod">
          <ac:chgData name="Jeanot Bijpost" userId="cdf441b5-59e9-4346-906c-b64ac00bf298" providerId="ADAL" clId="{29455BA0-0CD1-3B45-8AC8-1464CB3D9F65}" dt="2021-11-11T08:38:13.801" v="441" actId="20577"/>
          <ac:spMkLst>
            <pc:docMk/>
            <pc:sldMk cId="2236078613" sldId="417"/>
            <ac:spMk id="3" creationId="{83AD8308-BF91-E046-9B1D-197B7EAD3CD8}"/>
          </ac:spMkLst>
        </pc:spChg>
      </pc:sldChg>
      <pc:sldChg chg="modSp">
        <pc:chgData name="Jeanot Bijpost" userId="cdf441b5-59e9-4346-906c-b64ac00bf298" providerId="ADAL" clId="{29455BA0-0CD1-3B45-8AC8-1464CB3D9F65}" dt="2021-11-11T10:29:14.397" v="565" actId="20577"/>
        <pc:sldMkLst>
          <pc:docMk/>
          <pc:sldMk cId="2645435928" sldId="420"/>
        </pc:sldMkLst>
        <pc:spChg chg="mod">
          <ac:chgData name="Jeanot Bijpost" userId="cdf441b5-59e9-4346-906c-b64ac00bf298" providerId="ADAL" clId="{29455BA0-0CD1-3B45-8AC8-1464CB3D9F65}" dt="2021-11-11T10:29:14.397" v="565" actId="20577"/>
          <ac:spMkLst>
            <pc:docMk/>
            <pc:sldMk cId="2645435928" sldId="420"/>
            <ac:spMk id="3" creationId="{83AD8308-BF91-E046-9B1D-197B7EAD3CD8}"/>
          </ac:spMkLst>
        </pc:spChg>
      </pc:sldChg>
      <pc:sldChg chg="modSp mod">
        <pc:chgData name="Jeanot Bijpost" userId="cdf441b5-59e9-4346-906c-b64ac00bf298" providerId="ADAL" clId="{29455BA0-0CD1-3B45-8AC8-1464CB3D9F65}" dt="2021-11-11T10:28:01.696" v="512" actId="20577"/>
        <pc:sldMkLst>
          <pc:docMk/>
          <pc:sldMk cId="4048034986" sldId="604"/>
        </pc:sldMkLst>
        <pc:spChg chg="mod">
          <ac:chgData name="Jeanot Bijpost" userId="cdf441b5-59e9-4346-906c-b64ac00bf298" providerId="ADAL" clId="{29455BA0-0CD1-3B45-8AC8-1464CB3D9F65}" dt="2021-11-11T10:27:41.155" v="491" actId="20577"/>
          <ac:spMkLst>
            <pc:docMk/>
            <pc:sldMk cId="4048034986" sldId="604"/>
            <ac:spMk id="46" creationId="{210EF221-9296-4AFB-9BB5-D9DEC9164260}"/>
          </ac:spMkLst>
        </pc:spChg>
        <pc:spChg chg="mod">
          <ac:chgData name="Jeanot Bijpost" userId="cdf441b5-59e9-4346-906c-b64ac00bf298" providerId="ADAL" clId="{29455BA0-0CD1-3B45-8AC8-1464CB3D9F65}" dt="2021-11-11T10:27:44.810" v="497" actId="20577"/>
          <ac:spMkLst>
            <pc:docMk/>
            <pc:sldMk cId="4048034986" sldId="604"/>
            <ac:spMk id="47" creationId="{19FE67E9-2F5C-401E-AFE8-C5357AEC1E9D}"/>
          </ac:spMkLst>
        </pc:spChg>
        <pc:spChg chg="mod">
          <ac:chgData name="Jeanot Bijpost" userId="cdf441b5-59e9-4346-906c-b64ac00bf298" providerId="ADAL" clId="{29455BA0-0CD1-3B45-8AC8-1464CB3D9F65}" dt="2021-11-11T10:28:01.696" v="512" actId="20577"/>
          <ac:spMkLst>
            <pc:docMk/>
            <pc:sldMk cId="4048034986" sldId="604"/>
            <ac:spMk id="48" creationId="{CA85001C-1C70-45F8-A0B1-400EE99074C4}"/>
          </ac:spMkLst>
        </pc:spChg>
      </pc:sldChg>
      <pc:sldChg chg="modSp">
        <pc:chgData name="Jeanot Bijpost" userId="cdf441b5-59e9-4346-906c-b64ac00bf298" providerId="ADAL" clId="{29455BA0-0CD1-3B45-8AC8-1464CB3D9F65}" dt="2021-11-11T07:56:54.195" v="0" actId="20577"/>
        <pc:sldMkLst>
          <pc:docMk/>
          <pc:sldMk cId="494439093" sldId="608"/>
        </pc:sldMkLst>
        <pc:spChg chg="mod">
          <ac:chgData name="Jeanot Bijpost" userId="cdf441b5-59e9-4346-906c-b64ac00bf298" providerId="ADAL" clId="{29455BA0-0CD1-3B45-8AC8-1464CB3D9F65}" dt="2021-11-11T07:56:54.195" v="0" actId="20577"/>
          <ac:spMkLst>
            <pc:docMk/>
            <pc:sldMk cId="494439093" sldId="608"/>
            <ac:spMk id="4" creationId="{BFBFD213-C15B-0C43-89B1-5ABFC8928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267C0-9C0E-4145-B151-5BE742B4B74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4A706F-5E0A-4849-9B52-B57E37F350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5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84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61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629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088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95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B0559-7844-6847-A90C-EEB2DF84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>
          <a:xfrm>
            <a:off x="-2130" y="8203"/>
            <a:ext cx="12194130" cy="6858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2D0757-3B32-044B-8921-F84219974293}"/>
              </a:ext>
            </a:extLst>
          </p:cNvPr>
          <p:cNvSpPr/>
          <p:nvPr userDrawn="1"/>
        </p:nvSpPr>
        <p:spPr>
          <a:xfrm>
            <a:off x="112644" y="-1161"/>
            <a:ext cx="5903844" cy="622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F989F-63EF-C44D-8E18-5E5418693AAA}"/>
              </a:ext>
            </a:extLst>
          </p:cNvPr>
          <p:cNvSpPr/>
          <p:nvPr userDrawn="1"/>
        </p:nvSpPr>
        <p:spPr>
          <a:xfrm>
            <a:off x="6145371" y="1"/>
            <a:ext cx="6042432" cy="620918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85BBA-1A27-E24B-B11A-264760F8A1D2}"/>
              </a:ext>
            </a:extLst>
          </p:cNvPr>
          <p:cNvSpPr txBox="1"/>
          <p:nvPr userDrawn="1"/>
        </p:nvSpPr>
        <p:spPr>
          <a:xfrm>
            <a:off x="6891130" y="140215"/>
            <a:ext cx="51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solidFill>
                  <a:srgbClr val="015A9B"/>
                </a:solidFill>
              </a:rPr>
              <a:t>Notificatie Community / NL GOV profile for CloudEvents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BC39C9-5A32-274F-B0B3-7CDB584ADA26}"/>
              </a:ext>
            </a:extLst>
          </p:cNvPr>
          <p:cNvSpPr/>
          <p:nvPr userDrawn="1"/>
        </p:nvSpPr>
        <p:spPr>
          <a:xfrm>
            <a:off x="4197" y="-1934"/>
            <a:ext cx="115073" cy="622852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1B96C-9A0E-9A46-91EA-6DF250F3233B}"/>
              </a:ext>
            </a:extLst>
          </p:cNvPr>
          <p:cNvSpPr/>
          <p:nvPr userDrawn="1"/>
        </p:nvSpPr>
        <p:spPr>
          <a:xfrm>
            <a:off x="6023393" y="0"/>
            <a:ext cx="115073" cy="622852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4DB9D-9B07-1143-B2DA-68E318EEE532}"/>
              </a:ext>
            </a:extLst>
          </p:cNvPr>
          <p:cNvSpPr/>
          <p:nvPr userDrawn="1"/>
        </p:nvSpPr>
        <p:spPr>
          <a:xfrm>
            <a:off x="108447" y="6596004"/>
            <a:ext cx="5903844" cy="26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6D4E-6D9A-1146-84AC-9EE8734B46F8}"/>
              </a:ext>
            </a:extLst>
          </p:cNvPr>
          <p:cNvSpPr/>
          <p:nvPr userDrawn="1"/>
        </p:nvSpPr>
        <p:spPr>
          <a:xfrm>
            <a:off x="6141174" y="6596004"/>
            <a:ext cx="6042432" cy="261611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2469E-C6C6-A347-AFA7-1B904DBD3F8D}"/>
              </a:ext>
            </a:extLst>
          </p:cNvPr>
          <p:cNvSpPr/>
          <p:nvPr userDrawn="1"/>
        </p:nvSpPr>
        <p:spPr>
          <a:xfrm>
            <a:off x="0" y="6595231"/>
            <a:ext cx="108447" cy="262383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E0F19-BC0C-1E4B-A021-6E990DD2B2B6}"/>
              </a:ext>
            </a:extLst>
          </p:cNvPr>
          <p:cNvSpPr/>
          <p:nvPr userDrawn="1"/>
        </p:nvSpPr>
        <p:spPr>
          <a:xfrm>
            <a:off x="6019196" y="6595231"/>
            <a:ext cx="119270" cy="264317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54EC1-8D7E-E944-8A2A-EB4476A42F64}"/>
              </a:ext>
            </a:extLst>
          </p:cNvPr>
          <p:cNvSpPr txBox="1"/>
          <p:nvPr userDrawn="1"/>
        </p:nvSpPr>
        <p:spPr>
          <a:xfrm>
            <a:off x="8832574" y="6602630"/>
            <a:ext cx="324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>
                <a:solidFill>
                  <a:srgbClr val="015A9B"/>
                </a:solidFill>
              </a:rPr>
              <a:t> Project Notificatieservices - BZK / VNG Realisatie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76" y="460"/>
            <a:ext cx="5893020" cy="62045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293"/>
            <a:ext cx="10515600" cy="519367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76" y="6602630"/>
            <a:ext cx="1351895" cy="246221"/>
          </a:xfrm>
        </p:spPr>
        <p:txBody>
          <a:bodyPr/>
          <a:lstStyle>
            <a:lvl1pPr>
              <a:defRPr sz="1000"/>
            </a:lvl1pPr>
          </a:lstStyle>
          <a:p>
            <a:fld id="{72312641-C9E8-475B-9831-8F1735D469E9}" type="datetimeFigureOut">
              <a:rPr lang="nl-NL" smtClean="0"/>
              <a:pPr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1132" y="6602630"/>
            <a:ext cx="3163108" cy="255371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8908" y="6602630"/>
            <a:ext cx="1351895" cy="247167"/>
          </a:xfrm>
        </p:spPr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11-11-2021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enwerken.pleio.nl/groups/view/1fde4814-ec84-49bd-a67a-935eb712e7a2/notificatieservic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dneTcAQFbA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A96DF-9A4C-384B-80A3-851A073F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833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ekstvak 6">
            <a:extLst>
              <a:ext uri="{FF2B5EF4-FFF2-40B4-BE49-F238E27FC236}">
                <a16:creationId xmlns:a16="http://schemas.microsoft.com/office/drawing/2014/main" id="{1A2263E2-6AC3-AB4B-A492-09216144FA62}"/>
              </a:ext>
            </a:extLst>
          </p:cNvPr>
          <p:cNvSpPr txBox="1"/>
          <p:nvPr/>
        </p:nvSpPr>
        <p:spPr>
          <a:xfrm>
            <a:off x="10752182" y="6575672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 © Karen Maes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2363459"/>
            <a:ext cx="8710183" cy="21310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2304784"/>
            <a:ext cx="10570464" cy="959850"/>
          </a:xfrm>
        </p:spPr>
        <p:txBody>
          <a:bodyPr>
            <a:normAutofit fontScale="90000"/>
          </a:bodyPr>
          <a:lstStyle/>
          <a:p>
            <a:r>
              <a:rPr lang="nl-NL" sz="2000"/>
              <a:t> </a:t>
            </a:r>
            <a:br>
              <a:rPr lang="nl-NL" sz="4400"/>
            </a:br>
            <a:r>
              <a:rPr lang="nl-NL" sz="5400"/>
              <a:t>Nederlandse Notificatie Strategie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901" y="3438640"/>
            <a:ext cx="8710183" cy="959850"/>
          </a:xfrm>
        </p:spPr>
        <p:txBody>
          <a:bodyPr>
            <a:normAutofit/>
          </a:bodyPr>
          <a:lstStyle/>
          <a:p>
            <a:r>
              <a:rPr lang="nl-NL"/>
              <a:t>5</a:t>
            </a:r>
            <a:r>
              <a:rPr lang="nl-NL" baseline="30000"/>
              <a:t>e</a:t>
            </a:r>
            <a:r>
              <a:rPr lang="nl-NL"/>
              <a:t> community bijeenkomst</a:t>
            </a:r>
          </a:p>
          <a:p>
            <a:r>
              <a:rPr lang="nl-NL"/>
              <a:t>11 november 2021</a:t>
            </a:r>
          </a:p>
        </p:txBody>
      </p:sp>
      <p:sp>
        <p:nvSpPr>
          <p:cNvPr id="7" name="Tekstvak 9">
            <a:extLst>
              <a:ext uri="{FF2B5EF4-FFF2-40B4-BE49-F238E27FC236}">
                <a16:creationId xmlns:a16="http://schemas.microsoft.com/office/drawing/2014/main" id="{760AC261-F628-2A43-9905-4C8AAAC78C84}"/>
              </a:ext>
            </a:extLst>
          </p:cNvPr>
          <p:cNvSpPr txBox="1"/>
          <p:nvPr/>
        </p:nvSpPr>
        <p:spPr>
          <a:xfrm>
            <a:off x="9204385" y="4138586"/>
            <a:ext cx="12117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nl-NL" sz="1400" err="1">
                <a:hlinkClick r:id="rId3"/>
              </a:rPr>
              <a:t>Pleio</a:t>
            </a:r>
            <a:r>
              <a:rPr lang="nl-NL" sz="1400">
                <a:hlinkClick r:id="rId3"/>
              </a:rPr>
              <a:t> website</a:t>
            </a:r>
            <a:endParaRPr lang="nl-NL" sz="1400"/>
          </a:p>
        </p:txBody>
      </p:sp>
    </p:spTree>
    <p:extLst>
      <p:ext uri="{BB962C8B-B14F-4D97-AF65-F5344CB8AC3E}">
        <p14:creationId xmlns:p14="http://schemas.microsoft.com/office/powerpoint/2010/main" val="38907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own Arrow 176">
            <a:extLst>
              <a:ext uri="{FF2B5EF4-FFF2-40B4-BE49-F238E27FC236}">
                <a16:creationId xmlns:a16="http://schemas.microsoft.com/office/drawing/2014/main" id="{BCAA7EA6-37D0-FC44-A085-965FDDB38CB2}"/>
              </a:ext>
            </a:extLst>
          </p:cNvPr>
          <p:cNvSpPr/>
          <p:nvPr/>
        </p:nvSpPr>
        <p:spPr>
          <a:xfrm>
            <a:off x="1796888" y="3607781"/>
            <a:ext cx="173865" cy="98601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0F1D554-0F02-3648-95A7-B0658015C578}"/>
              </a:ext>
            </a:extLst>
          </p:cNvPr>
          <p:cNvGrpSpPr/>
          <p:nvPr/>
        </p:nvGrpSpPr>
        <p:grpSpPr>
          <a:xfrm>
            <a:off x="352830" y="1996171"/>
            <a:ext cx="639285" cy="151254"/>
            <a:chOff x="291328" y="2790841"/>
            <a:chExt cx="639285" cy="15125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FFD40B1-CA66-874C-AA5C-D51789A183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1712"/>
              <a:ext cx="511200" cy="0"/>
            </a:xfrm>
            <a:prstGeom prst="line">
              <a:avLst/>
            </a:prstGeom>
            <a:ln w="76200">
              <a:solidFill>
                <a:srgbClr val="FEC4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5AE7A5-D219-A849-84AC-487F2304E1F0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EC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085A1A62-D12D-7848-85A2-00793A790B18}"/>
              </a:ext>
            </a:extLst>
          </p:cNvPr>
          <p:cNvSpPr txBox="1"/>
          <p:nvPr/>
        </p:nvSpPr>
        <p:spPr>
          <a:xfrm>
            <a:off x="1084524" y="1882376"/>
            <a:ext cx="96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accent4"/>
                </a:solidFill>
              </a:rPr>
              <a:t>Sleeptool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AE13ECD-6145-C44B-9159-CE28B7851824}"/>
              </a:ext>
            </a:extLst>
          </p:cNvPr>
          <p:cNvGrpSpPr/>
          <p:nvPr/>
        </p:nvGrpSpPr>
        <p:grpSpPr>
          <a:xfrm>
            <a:off x="366323" y="2672909"/>
            <a:ext cx="639285" cy="151254"/>
            <a:chOff x="291328" y="2790841"/>
            <a:chExt cx="639285" cy="15125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AEAA11B-0D1F-9D4E-8EAE-495ADA23C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A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F908147-E049-774D-8201-FA2AF4D72743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A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EA7FA140-5D72-ED4A-B682-DFF26B18AB2E}"/>
              </a:ext>
            </a:extLst>
          </p:cNvPr>
          <p:cNvSpPr txBox="1"/>
          <p:nvPr/>
        </p:nvSpPr>
        <p:spPr>
          <a:xfrm>
            <a:off x="1084524" y="2560232"/>
            <a:ext cx="1068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A7FC4"/>
                </a:solidFill>
              </a:rPr>
              <a:t>Open Zaak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FCD870-B078-9549-9497-C6AF8A887C0A}"/>
              </a:ext>
            </a:extLst>
          </p:cNvPr>
          <p:cNvGrpSpPr/>
          <p:nvPr/>
        </p:nvGrpSpPr>
        <p:grpSpPr>
          <a:xfrm>
            <a:off x="363350" y="3349647"/>
            <a:ext cx="639285" cy="151254"/>
            <a:chOff x="291328" y="2790841"/>
            <a:chExt cx="639285" cy="15125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8AF4291-C043-CB4F-940E-E3C7EB1B5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A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A665FD1-3470-0845-85FF-EEF7E585647B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A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CF6B9E1-B24B-8948-ACC6-7EE33B24ED12}"/>
              </a:ext>
            </a:extLst>
          </p:cNvPr>
          <p:cNvSpPr txBox="1"/>
          <p:nvPr/>
        </p:nvSpPr>
        <p:spPr>
          <a:xfrm>
            <a:off x="1084524" y="3238088"/>
            <a:ext cx="219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A7FC4"/>
                </a:solidFill>
              </a:rPr>
              <a:t>Open Notificatie Service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E5A9F7B-3F9E-5643-BEF4-109F57C5FA77}"/>
              </a:ext>
            </a:extLst>
          </p:cNvPr>
          <p:cNvGrpSpPr/>
          <p:nvPr/>
        </p:nvGrpSpPr>
        <p:grpSpPr>
          <a:xfrm>
            <a:off x="352830" y="4026385"/>
            <a:ext cx="639285" cy="151254"/>
            <a:chOff x="291328" y="2790841"/>
            <a:chExt cx="639285" cy="151254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68FB257-948F-4A45-869E-1D9DFBEC1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9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9CF4A5C-C92D-0044-B4A8-52081AA1D392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8A2940BB-96C2-494E-89A5-C5713D9728A1}"/>
              </a:ext>
            </a:extLst>
          </p:cNvPr>
          <p:cNvSpPr txBox="1"/>
          <p:nvPr/>
        </p:nvSpPr>
        <p:spPr>
          <a:xfrm>
            <a:off x="1084524" y="3915944"/>
            <a:ext cx="1497013" cy="338554"/>
          </a:xfrm>
          <a:prstGeom prst="rect">
            <a:avLst/>
          </a:prstGeom>
          <a:solidFill>
            <a:schemeClr val="bg1">
              <a:alpha val="82091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97FC4"/>
                </a:solidFill>
              </a:rPr>
              <a:t>ZGW demo tool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E69CBE5-07BF-BF4A-BF5C-3639B6E240EB}"/>
              </a:ext>
            </a:extLst>
          </p:cNvPr>
          <p:cNvGrpSpPr/>
          <p:nvPr/>
        </p:nvGrpSpPr>
        <p:grpSpPr>
          <a:xfrm>
            <a:off x="366323" y="4703123"/>
            <a:ext cx="639285" cy="151254"/>
            <a:chOff x="291328" y="2790841"/>
            <a:chExt cx="639285" cy="151254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572A11F-8FF4-2449-BDE8-EBCA25CD9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8B0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B6DCBD-6667-4A4C-9716-9FDB2EE363C6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8B0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BF0041"/>
                </a:solidFill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5E966C7B-F5BA-2941-AF98-8CB8B58BAE4F}"/>
              </a:ext>
            </a:extLst>
          </p:cNvPr>
          <p:cNvSpPr txBox="1"/>
          <p:nvPr/>
        </p:nvSpPr>
        <p:spPr>
          <a:xfrm>
            <a:off x="1084524" y="4600239"/>
            <a:ext cx="1246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8B0C4"/>
                </a:solidFill>
              </a:rPr>
              <a:t>Event Broker</a:t>
            </a:r>
          </a:p>
        </p:txBody>
      </p:sp>
      <p:sp>
        <p:nvSpPr>
          <p:cNvPr id="172" name="Down Arrow 171">
            <a:extLst>
              <a:ext uri="{FF2B5EF4-FFF2-40B4-BE49-F238E27FC236}">
                <a16:creationId xmlns:a16="http://schemas.microsoft.com/office/drawing/2014/main" id="{77882CD8-6343-CC43-8C05-2419CE8F7F14}"/>
              </a:ext>
            </a:extLst>
          </p:cNvPr>
          <p:cNvSpPr/>
          <p:nvPr/>
        </p:nvSpPr>
        <p:spPr>
          <a:xfrm>
            <a:off x="1281805" y="3611004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4" name="Down Arrow 173">
            <a:extLst>
              <a:ext uri="{FF2B5EF4-FFF2-40B4-BE49-F238E27FC236}">
                <a16:creationId xmlns:a16="http://schemas.microsoft.com/office/drawing/2014/main" id="{233E8DCE-F48E-4849-BB21-2923AEDA286F}"/>
              </a:ext>
            </a:extLst>
          </p:cNvPr>
          <p:cNvSpPr/>
          <p:nvPr/>
        </p:nvSpPr>
        <p:spPr>
          <a:xfrm>
            <a:off x="1289587" y="2247633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6" name="Down Arrow 175">
            <a:extLst>
              <a:ext uri="{FF2B5EF4-FFF2-40B4-BE49-F238E27FC236}">
                <a16:creationId xmlns:a16="http://schemas.microsoft.com/office/drawing/2014/main" id="{BB750D6B-6FCD-6541-8078-5018B8EE27E0}"/>
              </a:ext>
            </a:extLst>
          </p:cNvPr>
          <p:cNvSpPr/>
          <p:nvPr/>
        </p:nvSpPr>
        <p:spPr>
          <a:xfrm>
            <a:off x="1289587" y="2950769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495-8BD1-6B40-B6A6-ACAD39991D05}"/>
              </a:ext>
            </a:extLst>
          </p:cNvPr>
          <p:cNvSpPr txBox="1"/>
          <p:nvPr/>
        </p:nvSpPr>
        <p:spPr>
          <a:xfrm>
            <a:off x="246754" y="297745"/>
            <a:ext cx="35768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Use case 1</a:t>
            </a:r>
          </a:p>
          <a:p>
            <a:r>
              <a:rPr lang="en-NL" sz="2000" b="1"/>
              <a:t>Document toegevoegd aan zaak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239C3E3-67FC-7546-89CC-E77D10A1D416}"/>
              </a:ext>
            </a:extLst>
          </p:cNvPr>
          <p:cNvGrpSpPr/>
          <p:nvPr/>
        </p:nvGrpSpPr>
        <p:grpSpPr>
          <a:xfrm>
            <a:off x="369825" y="5356045"/>
            <a:ext cx="639285" cy="151254"/>
            <a:chOff x="291328" y="2790841"/>
            <a:chExt cx="639285" cy="151254"/>
          </a:xfrm>
        </p:grpSpPr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1786A61-AB8C-5241-B188-89444F394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EA6F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FD6C4A5-F3EB-E74D-B4D8-1F952BF0976C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A6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BF0041"/>
                </a:solidFill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A0FB9CF3-2C65-624A-8FFC-3CC531A85E06}"/>
              </a:ext>
            </a:extLst>
          </p:cNvPr>
          <p:cNvSpPr txBox="1"/>
          <p:nvPr/>
        </p:nvSpPr>
        <p:spPr>
          <a:xfrm>
            <a:off x="1088026" y="5253161"/>
            <a:ext cx="1576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>
                <a:solidFill>
                  <a:srgbClr val="EA6FCE"/>
                </a:solidFill>
              </a:rPr>
              <a:t>Azure Event Grid</a:t>
            </a:r>
          </a:p>
        </p:txBody>
      </p:sp>
      <p:sp>
        <p:nvSpPr>
          <p:cNvPr id="310" name="Down Arrow 309">
            <a:extLst>
              <a:ext uri="{FF2B5EF4-FFF2-40B4-BE49-F238E27FC236}">
                <a16:creationId xmlns:a16="http://schemas.microsoft.com/office/drawing/2014/main" id="{B17D8C7C-FBD5-A547-B116-3509CC4432DC}"/>
              </a:ext>
            </a:extLst>
          </p:cNvPr>
          <p:cNvSpPr/>
          <p:nvPr/>
        </p:nvSpPr>
        <p:spPr>
          <a:xfrm>
            <a:off x="1796887" y="4943407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0827A9B-3358-E945-BFD0-B78705FC1499}"/>
              </a:ext>
            </a:extLst>
          </p:cNvPr>
          <p:cNvGrpSpPr/>
          <p:nvPr/>
        </p:nvGrpSpPr>
        <p:grpSpPr>
          <a:xfrm>
            <a:off x="369825" y="6045238"/>
            <a:ext cx="639285" cy="151254"/>
            <a:chOff x="291328" y="2790841"/>
            <a:chExt cx="639285" cy="151254"/>
          </a:xfrm>
        </p:grpSpPr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E7191B26-9FA0-A941-AB82-20CD76C26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EA6F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8D1982-D66F-DA46-9E48-B63333DD897C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A6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BF0041"/>
                </a:solidFill>
              </a:endParaRP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FC2FCCCC-A34C-024C-B550-B5C1B20B8C70}"/>
              </a:ext>
            </a:extLst>
          </p:cNvPr>
          <p:cNvSpPr txBox="1"/>
          <p:nvPr/>
        </p:nvSpPr>
        <p:spPr>
          <a:xfrm>
            <a:off x="1088026" y="5942354"/>
            <a:ext cx="1591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EA6FCE"/>
                </a:solidFill>
              </a:rPr>
              <a:t>Azure Demo App</a:t>
            </a:r>
          </a:p>
        </p:txBody>
      </p:sp>
      <p:sp>
        <p:nvSpPr>
          <p:cNvPr id="321" name="Down Arrow 320">
            <a:extLst>
              <a:ext uri="{FF2B5EF4-FFF2-40B4-BE49-F238E27FC236}">
                <a16:creationId xmlns:a16="http://schemas.microsoft.com/office/drawing/2014/main" id="{603EF36B-0C63-084C-83F8-2D28B79303A9}"/>
              </a:ext>
            </a:extLst>
          </p:cNvPr>
          <p:cNvSpPr/>
          <p:nvPr/>
        </p:nvSpPr>
        <p:spPr>
          <a:xfrm>
            <a:off x="1796887" y="5627702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341DA86-910E-A042-8936-EBB08E1A0076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Freeform 322">
            <a:extLst>
              <a:ext uri="{FF2B5EF4-FFF2-40B4-BE49-F238E27FC236}">
                <a16:creationId xmlns:a16="http://schemas.microsoft.com/office/drawing/2014/main" id="{19386291-135D-AE46-909D-2DE714C8B19C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3A90441-81BB-F74F-BB74-D389C50D9A12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4FF4670-14DD-F24A-A41D-34E1DA88A142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D6BDFE0F-EBFE-5643-A34A-56946E290F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ACAF7E23-7A85-E948-93C1-4A18889B1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B8C4084-B432-E142-9E73-DB039332C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10F7A2B-F049-0A49-BBC3-009EFF69A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Oval 329">
            <a:extLst>
              <a:ext uri="{FF2B5EF4-FFF2-40B4-BE49-F238E27FC236}">
                <a16:creationId xmlns:a16="http://schemas.microsoft.com/office/drawing/2014/main" id="{DC37FCBE-341E-0A43-92C6-C91E012F1379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3281D242-79B4-5149-AF3D-AF6DC0AD5710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Arc 331">
            <a:extLst>
              <a:ext uri="{FF2B5EF4-FFF2-40B4-BE49-F238E27FC236}">
                <a16:creationId xmlns:a16="http://schemas.microsoft.com/office/drawing/2014/main" id="{E811D8C4-0317-964B-88BE-ED549E9BB5FF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D7E41017-3C77-8F47-93FB-2D8ABD49B387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Arc 333">
            <a:extLst>
              <a:ext uri="{FF2B5EF4-FFF2-40B4-BE49-F238E27FC236}">
                <a16:creationId xmlns:a16="http://schemas.microsoft.com/office/drawing/2014/main" id="{B0D0ACC4-CA58-9D40-9644-A43712833C4B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11743A4D-5C29-164A-812F-68B90A52DEF7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Arc 335">
            <a:extLst>
              <a:ext uri="{FF2B5EF4-FFF2-40B4-BE49-F238E27FC236}">
                <a16:creationId xmlns:a16="http://schemas.microsoft.com/office/drawing/2014/main" id="{FCB45F8E-826E-5749-A18B-5169E0F1215F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4592BD47-3064-0A44-9087-50E45322A230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0F4C6230-B6C0-0D49-B12D-FF960C8193B6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3B3EB8A-47E0-794B-8828-DB8538E6C9BB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327B682-0332-754B-AFFD-1B12F9210619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Oval 340">
            <a:extLst>
              <a:ext uri="{FF2B5EF4-FFF2-40B4-BE49-F238E27FC236}">
                <a16:creationId xmlns:a16="http://schemas.microsoft.com/office/drawing/2014/main" id="{B9FCB3D9-468D-3443-858C-F5FF0FF98EF3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00DF3F2-906D-884E-A203-2B8F24B98435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A38EF472-5BF1-8240-AA4B-C752D3E2248B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0D167B2-F535-F841-B720-37E1509BA280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Arc 344">
            <a:extLst>
              <a:ext uri="{FF2B5EF4-FFF2-40B4-BE49-F238E27FC236}">
                <a16:creationId xmlns:a16="http://schemas.microsoft.com/office/drawing/2014/main" id="{A427D235-B206-D646-A83A-D0B31CC331A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6" name="Arc 345">
            <a:extLst>
              <a:ext uri="{FF2B5EF4-FFF2-40B4-BE49-F238E27FC236}">
                <a16:creationId xmlns:a16="http://schemas.microsoft.com/office/drawing/2014/main" id="{4BDD50B1-80E5-A242-9FBE-6BAF3BA25C76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2D2B54BE-19CD-2941-ABD1-312320258F8D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E932CA0-12CB-0B4D-92CC-A6DC9614A55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C5C2F3E2-473B-D14B-A582-9E6A6F28484A}"/>
              </a:ext>
            </a:extLst>
          </p:cNvPr>
          <p:cNvCxnSpPr>
            <a:cxnSpLocks/>
            <a:endCxn id="330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3D25B8D-8829-1C4F-ACD1-258F222AD4A7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Sleeptool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B392097-E180-4947-B3FA-C7825C1A958E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 Brug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D7E8C755-67F9-5B4A-A3CB-8BE2D7DCD794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Zaak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C942986-A36B-8148-B86C-AF7A2BA963F4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ZGW demo tool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1C61804F-EA47-E54E-BCBB-1E51DC0B4E1F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Vakapplicatie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4E0F3683-CD53-644A-BDE2-912A1915FE69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9DC5829-BC41-4845-B0C7-46E448AC1BA4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Azure Event Grid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59CB08C-94E5-7146-BD21-477977369BD8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Azure Demo App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A0DF946-09DB-CA4A-A765-AB359F7955C8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CE2C4E4A-BDE7-FE44-8071-2D4673910AE7}"/>
              </a:ext>
            </a:extLst>
          </p:cNvPr>
          <p:cNvCxnSpPr>
            <a:cxnSpLocks/>
            <a:stCxn id="336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9FDF10C2-9765-9D49-A6F6-54267C3AA932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0DCC9882-B553-9A45-839F-6FD555FA2C03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71DFF306-9A8F-CA46-990E-7F8CBDFFCC0F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DC4FBC16-4F77-3545-A408-F82C425C3EE8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51B88936-6733-FF4E-AE61-A1A595434C2D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06800B3-5870-714B-A116-CFF428AE65AD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Event broker</a:t>
            </a: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718F5291-FBD2-D04D-96CD-551B59145589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Arc 366">
            <a:extLst>
              <a:ext uri="{FF2B5EF4-FFF2-40B4-BE49-F238E27FC236}">
                <a16:creationId xmlns:a16="http://schemas.microsoft.com/office/drawing/2014/main" id="{C678B832-A759-054A-B0EC-3440EF0BDD6C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49942E3A-7ACC-C747-9378-DDFD15ACBBF3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Oval 368">
            <a:extLst>
              <a:ext uri="{FF2B5EF4-FFF2-40B4-BE49-F238E27FC236}">
                <a16:creationId xmlns:a16="http://schemas.microsoft.com/office/drawing/2014/main" id="{4E75856B-951D-4A48-A06E-AFFC604B9EA6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D1B0ABD-5BF3-DE4A-B427-DE06D2F9996F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BRP (VOA)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A3ECDADB-CA9F-0E42-8CB0-9A477E0D4CC5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DigiLevering</a:t>
            </a:r>
          </a:p>
        </p:txBody>
      </p: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EAC306A-F7B0-9F43-88A5-274E180EF35F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Oval 372">
            <a:extLst>
              <a:ext uri="{FF2B5EF4-FFF2-40B4-BE49-F238E27FC236}">
                <a16:creationId xmlns:a16="http://schemas.microsoft.com/office/drawing/2014/main" id="{5F80FFEC-B302-034A-918F-8E506076EC40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4" name="Arc 373">
            <a:extLst>
              <a:ext uri="{FF2B5EF4-FFF2-40B4-BE49-F238E27FC236}">
                <a16:creationId xmlns:a16="http://schemas.microsoft.com/office/drawing/2014/main" id="{115E1313-6E1F-9549-BE1D-A403DC41E51C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A73EC32-C3CA-B847-B0A1-C6EE470C0008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 375">
            <a:extLst>
              <a:ext uri="{FF2B5EF4-FFF2-40B4-BE49-F238E27FC236}">
                <a16:creationId xmlns:a16="http://schemas.microsoft.com/office/drawing/2014/main" id="{70B639EA-8F67-AC4F-845A-FBC0ADE49F67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7" name="Arc 376">
            <a:extLst>
              <a:ext uri="{FF2B5EF4-FFF2-40B4-BE49-F238E27FC236}">
                <a16:creationId xmlns:a16="http://schemas.microsoft.com/office/drawing/2014/main" id="{84EF3D38-1020-0941-82B9-D9D9F94B7AAF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4908D148-B7A5-334B-803B-A69BCC0CF760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Arc 378">
            <a:extLst>
              <a:ext uri="{FF2B5EF4-FFF2-40B4-BE49-F238E27FC236}">
                <a16:creationId xmlns:a16="http://schemas.microsoft.com/office/drawing/2014/main" id="{CC9BF718-1CB7-F043-B97A-F7CC5332A601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A026F9E8-4325-BD4C-8CFC-18D6476EA5FB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E615A6B-4948-F349-A205-D937FF98A470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Arc 381">
            <a:extLst>
              <a:ext uri="{FF2B5EF4-FFF2-40B4-BE49-F238E27FC236}">
                <a16:creationId xmlns:a16="http://schemas.microsoft.com/office/drawing/2014/main" id="{CAB3BA23-BADA-9841-BB3C-BE616FC501CF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5EFE62AC-1AE4-DD43-B341-55CEF42E8214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F9B41DC5-C8C0-7948-B438-94A6ABD8FB88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8D893F50-2BE5-CE4D-94B9-87EA307D79BD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432076E4-2B02-8B4E-B9FC-EF662939505F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4EC989BA-297F-B044-9A83-E4E7CE51DC05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855F1551-E3E4-9A4E-BE4B-2C610C0D1137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B6291F7C-B547-534A-A57F-E162E43C9AB5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TextBox 389">
            <a:extLst>
              <a:ext uri="{FF2B5EF4-FFF2-40B4-BE49-F238E27FC236}">
                <a16:creationId xmlns:a16="http://schemas.microsoft.com/office/drawing/2014/main" id="{3BBC9232-CE7E-FF4C-8083-B1E0A268DEC5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Notificatie Service</a:t>
            </a:r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F66A5677-3032-954F-B92B-D936C9BBBF11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2" name="Arc 391">
            <a:extLst>
              <a:ext uri="{FF2B5EF4-FFF2-40B4-BE49-F238E27FC236}">
                <a16:creationId xmlns:a16="http://schemas.microsoft.com/office/drawing/2014/main" id="{563F77CA-3F1A-434A-AF43-9E022EDBB458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762CCBF3-1474-6B42-8C2D-985935D357E2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FC947564-6321-3E4E-9D4F-9D8566629DB3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C0BF1BDA-0CC2-524C-9C1B-93D648C2A81B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"MOLZ Proxy"</a:t>
            </a: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B6724EF6-9F57-2140-B153-2454014DEC0D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070209BD-5D7F-6246-BA2D-AC66A3EC692D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60795BDC-8D11-734E-9213-24EB3704CA66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50000"/>
                  </a:schemeClr>
                </a:solidFill>
              </a:rPr>
              <a:t>MijnOverheid Lopende Zaken</a:t>
            </a:r>
          </a:p>
        </p:txBody>
      </p:sp>
    </p:spTree>
    <p:extLst>
      <p:ext uri="{BB962C8B-B14F-4D97-AF65-F5344CB8AC3E}">
        <p14:creationId xmlns:p14="http://schemas.microsoft.com/office/powerpoint/2010/main" val="410674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CCC-83EC-E446-A4FC-43F2C95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Bevindingen Use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8308-BF91-E046-9B1D-197B7EAD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r>
              <a:rPr lang="nl-NL"/>
              <a:t>Berichtenstandaard wordt snel opgepakt / snel in te bouwen</a:t>
            </a:r>
          </a:p>
          <a:p>
            <a:pPr marL="0" indent="0">
              <a:buNone/>
            </a:pPr>
            <a:endParaRPr lang="nl-NL"/>
          </a:p>
          <a:p>
            <a:r>
              <a:rPr lang="nl-NL"/>
              <a:t>Uitdaging ligt in inhoud van het bericht</a:t>
            </a:r>
          </a:p>
          <a:p>
            <a:pPr lvl="1"/>
            <a:r>
              <a:rPr lang="nl-NL"/>
              <a:t>Viel mee bij deze </a:t>
            </a:r>
            <a:r>
              <a:rPr lang="nl-NL" err="1"/>
              <a:t>use</a:t>
            </a:r>
            <a:r>
              <a:rPr lang="nl-NL"/>
              <a:t> case. </a:t>
            </a:r>
          </a:p>
          <a:p>
            <a:pPr lvl="1"/>
            <a:r>
              <a:rPr lang="nl-NL"/>
              <a:t>Beperkt tot 'nep'-ID. Niet herleidbaar tot 'echte' gebeurtenis.</a:t>
            </a:r>
          </a:p>
          <a:p>
            <a:pPr lvl="1"/>
            <a:endParaRPr lang="nl-NL"/>
          </a:p>
          <a:p>
            <a:r>
              <a:rPr lang="nl-NL"/>
              <a:t>Abonneren is niet triviaal</a:t>
            </a:r>
          </a:p>
          <a:p>
            <a:endParaRPr lang="nl-NL"/>
          </a:p>
          <a:p>
            <a:r>
              <a:rPr lang="nl-NL"/>
              <a:t>Gebeurtenistype: Onverwachts twee typen</a:t>
            </a:r>
          </a:p>
          <a:p>
            <a:pPr lvl="1"/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0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D65EDE9E-1E28-3C47-A026-6B371CFD6E2F}"/>
              </a:ext>
            </a:extLst>
          </p:cNvPr>
          <p:cNvSpPr txBox="1"/>
          <p:nvPr/>
        </p:nvSpPr>
        <p:spPr>
          <a:xfrm>
            <a:off x="1083153" y="1882376"/>
            <a:ext cx="1281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Vakapplicatie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9A9A9D1-B11E-0849-9817-4B55BABA4782}"/>
              </a:ext>
            </a:extLst>
          </p:cNvPr>
          <p:cNvSpPr txBox="1"/>
          <p:nvPr/>
        </p:nvSpPr>
        <p:spPr>
          <a:xfrm>
            <a:off x="1083153" y="2560232"/>
            <a:ext cx="1068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A7FC4"/>
                </a:solidFill>
              </a:rPr>
              <a:t>Open Zaak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5E708E8-F94A-9647-8D94-B0997DE0AD6F}"/>
              </a:ext>
            </a:extLst>
          </p:cNvPr>
          <p:cNvSpPr txBox="1"/>
          <p:nvPr/>
        </p:nvSpPr>
        <p:spPr>
          <a:xfrm>
            <a:off x="1083153" y="3238088"/>
            <a:ext cx="219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A7FC4"/>
                </a:solidFill>
              </a:rPr>
              <a:t>Open Notificatie Service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DF8EC0E-B71A-1545-B975-B79681FE8BED}"/>
              </a:ext>
            </a:extLst>
          </p:cNvPr>
          <p:cNvSpPr txBox="1"/>
          <p:nvPr/>
        </p:nvSpPr>
        <p:spPr>
          <a:xfrm>
            <a:off x="1083153" y="3915944"/>
            <a:ext cx="1350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BF0041"/>
                </a:solidFill>
              </a:rPr>
              <a:t>"MOLZ proxy"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33DA1FF-96AF-3540-8064-1FA3417D39AB}"/>
              </a:ext>
            </a:extLst>
          </p:cNvPr>
          <p:cNvSpPr txBox="1"/>
          <p:nvPr/>
        </p:nvSpPr>
        <p:spPr>
          <a:xfrm>
            <a:off x="1083153" y="4593800"/>
            <a:ext cx="144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MijnOverheid</a:t>
            </a:r>
          </a:p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Lopende Zaken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495-8BD1-6B40-B6A6-ACAD39991D05}"/>
              </a:ext>
            </a:extLst>
          </p:cNvPr>
          <p:cNvSpPr txBox="1"/>
          <p:nvPr/>
        </p:nvSpPr>
        <p:spPr>
          <a:xfrm>
            <a:off x="246754" y="297745"/>
            <a:ext cx="23643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Use case 2</a:t>
            </a:r>
          </a:p>
          <a:p>
            <a:r>
              <a:rPr lang="en-NL" sz="2000" b="1"/>
              <a:t>Zaakstatus gewijzigd</a:t>
            </a:r>
          </a:p>
        </p:txBody>
      </p:sp>
      <p:sp>
        <p:nvSpPr>
          <p:cNvPr id="179" name="Down Arrow 178">
            <a:extLst>
              <a:ext uri="{FF2B5EF4-FFF2-40B4-BE49-F238E27FC236}">
                <a16:creationId xmlns:a16="http://schemas.microsoft.com/office/drawing/2014/main" id="{F9F55762-D297-E646-83E9-D2CF6E869997}"/>
              </a:ext>
            </a:extLst>
          </p:cNvPr>
          <p:cNvSpPr/>
          <p:nvPr/>
        </p:nvSpPr>
        <p:spPr>
          <a:xfrm>
            <a:off x="1281805" y="3611004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0" name="Down Arrow 179">
            <a:extLst>
              <a:ext uri="{FF2B5EF4-FFF2-40B4-BE49-F238E27FC236}">
                <a16:creationId xmlns:a16="http://schemas.microsoft.com/office/drawing/2014/main" id="{02F1D86E-E799-E44A-84AF-EB4E727DFFB2}"/>
              </a:ext>
            </a:extLst>
          </p:cNvPr>
          <p:cNvSpPr/>
          <p:nvPr/>
        </p:nvSpPr>
        <p:spPr>
          <a:xfrm>
            <a:off x="1289587" y="2247633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1" name="Down Arrow 180">
            <a:extLst>
              <a:ext uri="{FF2B5EF4-FFF2-40B4-BE49-F238E27FC236}">
                <a16:creationId xmlns:a16="http://schemas.microsoft.com/office/drawing/2014/main" id="{BAB6848E-DA5B-1C41-92A2-254574A85BE1}"/>
              </a:ext>
            </a:extLst>
          </p:cNvPr>
          <p:cNvSpPr/>
          <p:nvPr/>
        </p:nvSpPr>
        <p:spPr>
          <a:xfrm>
            <a:off x="1289587" y="2950769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2" name="Down Arrow 181">
            <a:extLst>
              <a:ext uri="{FF2B5EF4-FFF2-40B4-BE49-F238E27FC236}">
                <a16:creationId xmlns:a16="http://schemas.microsoft.com/office/drawing/2014/main" id="{1B6A2258-43D1-5C4F-ACB2-42ABCD61F1B5}"/>
              </a:ext>
            </a:extLst>
          </p:cNvPr>
          <p:cNvSpPr/>
          <p:nvPr/>
        </p:nvSpPr>
        <p:spPr>
          <a:xfrm>
            <a:off x="1281804" y="4290485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AA9975C-C3AC-BE48-94AC-B26FD3E7AE8C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8F10F74-E355-204F-B38D-EAAD21E66DA0}"/>
              </a:ext>
            </a:extLst>
          </p:cNvPr>
          <p:cNvGrpSpPr/>
          <p:nvPr/>
        </p:nvGrpSpPr>
        <p:grpSpPr>
          <a:xfrm>
            <a:off x="352830" y="1996171"/>
            <a:ext cx="639285" cy="151254"/>
            <a:chOff x="291328" y="2790841"/>
            <a:chExt cx="639285" cy="151254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0BDF91F-4441-574A-BF23-DEC5D857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1712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F2BF8C9-C3C9-F744-9F80-963B3BC709E6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36645B2-1B86-284D-BC18-D2D9A0D81443}"/>
              </a:ext>
            </a:extLst>
          </p:cNvPr>
          <p:cNvGrpSpPr/>
          <p:nvPr/>
        </p:nvGrpSpPr>
        <p:grpSpPr>
          <a:xfrm>
            <a:off x="366323" y="2672909"/>
            <a:ext cx="639285" cy="151254"/>
            <a:chOff x="291328" y="2790841"/>
            <a:chExt cx="639285" cy="151254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C5AE297-BA2C-A945-A9CA-64BC0AC82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A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3BE54FD-848B-A542-851B-21242EB4113B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A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8A9B63E-AC69-4E45-9E80-7D7A88D4CDA2}"/>
              </a:ext>
            </a:extLst>
          </p:cNvPr>
          <p:cNvGrpSpPr/>
          <p:nvPr/>
        </p:nvGrpSpPr>
        <p:grpSpPr>
          <a:xfrm>
            <a:off x="363350" y="3349647"/>
            <a:ext cx="639285" cy="151254"/>
            <a:chOff x="291328" y="2790841"/>
            <a:chExt cx="639285" cy="151254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AF65912-0C98-E543-9180-1A4EAEB9C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A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C75AD5B-23C0-A944-BF2C-EB220E951C66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A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714BFC0-1A1F-4045-869A-71A825508358}"/>
              </a:ext>
            </a:extLst>
          </p:cNvPr>
          <p:cNvGrpSpPr/>
          <p:nvPr/>
        </p:nvGrpSpPr>
        <p:grpSpPr>
          <a:xfrm>
            <a:off x="352830" y="4026385"/>
            <a:ext cx="639285" cy="151254"/>
            <a:chOff x="291328" y="2790841"/>
            <a:chExt cx="639285" cy="151254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4E56BEA-5A3F-4545-A6E8-7662352FA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BF0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C6BC830-3F46-854A-958E-C03C7E566DC9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F00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57A2A65-B6C7-2D48-9BA4-4BABD367F30D}"/>
              </a:ext>
            </a:extLst>
          </p:cNvPr>
          <p:cNvGrpSpPr/>
          <p:nvPr/>
        </p:nvGrpSpPr>
        <p:grpSpPr>
          <a:xfrm>
            <a:off x="366323" y="4703123"/>
            <a:ext cx="639285" cy="151254"/>
            <a:chOff x="291328" y="2790841"/>
            <a:chExt cx="639285" cy="15125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2C8969-AE36-344F-81D2-3898F680A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2B71511-9BF0-6045-839D-D396F11D3F17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BF0041"/>
                </a:solidFill>
              </a:endParaRPr>
            </a:p>
          </p:txBody>
        </p:sp>
      </p:grpSp>
      <p:sp>
        <p:nvSpPr>
          <p:cNvPr id="306" name="Freeform 305">
            <a:extLst>
              <a:ext uri="{FF2B5EF4-FFF2-40B4-BE49-F238E27FC236}">
                <a16:creationId xmlns:a16="http://schemas.microsoft.com/office/drawing/2014/main" id="{8BBED930-B22C-5049-BEB8-5F170F52619D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2C5DE-7DA9-DB41-91B3-CEEFEFC36A99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D64ED6B-588C-9248-8478-A37A91BEB9ED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EC3FB52-82E0-4F45-818A-29AE59145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21FDD72-7AB0-0E49-B062-645AF3BFD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3AB4F2E-D478-6845-8544-BA7A602A5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CC0138AC-DBF3-C042-86FC-5156F72DD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Oval 312">
            <a:extLst>
              <a:ext uri="{FF2B5EF4-FFF2-40B4-BE49-F238E27FC236}">
                <a16:creationId xmlns:a16="http://schemas.microsoft.com/office/drawing/2014/main" id="{ED786839-E6B4-664F-8B65-DA2F9848026A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653C1DB-B5C8-254A-A4A0-2211428A44E5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Arc 314">
            <a:extLst>
              <a:ext uri="{FF2B5EF4-FFF2-40B4-BE49-F238E27FC236}">
                <a16:creationId xmlns:a16="http://schemas.microsoft.com/office/drawing/2014/main" id="{A64DCE61-673C-AF46-AA09-8B1BDF729B9B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F755C33-5C24-9C42-A8ED-C5B0D29CE2D5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Arc 316">
            <a:extLst>
              <a:ext uri="{FF2B5EF4-FFF2-40B4-BE49-F238E27FC236}">
                <a16:creationId xmlns:a16="http://schemas.microsoft.com/office/drawing/2014/main" id="{AF9B4C87-CAF6-4041-AD19-F6E8A1BE8382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3DEC5A7-B166-A742-B45C-14A073F81A0B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Arc 318">
            <a:extLst>
              <a:ext uri="{FF2B5EF4-FFF2-40B4-BE49-F238E27FC236}">
                <a16:creationId xmlns:a16="http://schemas.microsoft.com/office/drawing/2014/main" id="{6FB9059C-EBCA-8442-80DC-39FF8CBA7763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D30F3F97-515B-7D46-B823-1C074C2464A1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 320">
            <a:extLst>
              <a:ext uri="{FF2B5EF4-FFF2-40B4-BE49-F238E27FC236}">
                <a16:creationId xmlns:a16="http://schemas.microsoft.com/office/drawing/2014/main" id="{920F39A2-D906-B24C-9BB6-69DB04C8C38C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73E51040-0926-B044-AA1B-F6030D633A1D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0F52376-82EB-D348-9A7D-1C666DA2B22F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Oval 323">
            <a:extLst>
              <a:ext uri="{FF2B5EF4-FFF2-40B4-BE49-F238E27FC236}">
                <a16:creationId xmlns:a16="http://schemas.microsoft.com/office/drawing/2014/main" id="{90663E1F-8949-414D-B3F6-3BE63E3E202A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349B5D0E-E383-9E46-822E-D03A3562DAFF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9C43AD42-8C7F-D94D-A527-CF1F19A3CCD7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2469656-1807-174F-8825-CD150C76D5FB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Arc 327">
            <a:extLst>
              <a:ext uri="{FF2B5EF4-FFF2-40B4-BE49-F238E27FC236}">
                <a16:creationId xmlns:a16="http://schemas.microsoft.com/office/drawing/2014/main" id="{52A5DB2C-160B-AF4D-A3BD-71F15074CB55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9" name="Arc 328">
            <a:extLst>
              <a:ext uri="{FF2B5EF4-FFF2-40B4-BE49-F238E27FC236}">
                <a16:creationId xmlns:a16="http://schemas.microsoft.com/office/drawing/2014/main" id="{5CA01357-BC8E-1E4C-B924-C500A8878FBF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81E4A9E-5AAE-2746-880A-ED88CA4CA682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BD52367A-B016-034C-956B-7A805EC494CA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37F2FBBD-5F94-E44A-9B02-CBFA472CCBC4}"/>
              </a:ext>
            </a:extLst>
          </p:cNvPr>
          <p:cNvCxnSpPr>
            <a:cxnSpLocks/>
            <a:endCxn id="31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0FC636F7-50B6-514A-B53F-11074A67144D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Sleeptool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890872B-F209-F349-839E-BA7FFAD9B04E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 Brug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D6AA602E-A547-454F-9298-1C19E41BAAE2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Zaak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F841F0A-FC67-3D4B-B83A-34579549D346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ZGW demo tool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7E8C93C-373E-1C4F-BC98-A7119269551C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Vakapplicatie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9F4EA82-11DB-1548-A080-7E739C7EA35A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86BF501-D0D7-F74C-9DC8-122571C0EFA4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Event Grid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127CDD4-6FDD-B141-9297-770A93EF769A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Demo App</a:t>
            </a: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1814E42C-5E13-EA43-8C60-D16647216F16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6E2B3F0-3CCF-D14F-B4A3-B749468FD3F4}"/>
              </a:ext>
            </a:extLst>
          </p:cNvPr>
          <p:cNvCxnSpPr>
            <a:cxnSpLocks/>
            <a:stCxn id="31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4378AE70-FEC1-2D49-AD17-D28749952D08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799DCE55-5D55-4742-95DD-E3BE3017F1A3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AEC953A-5211-4341-8F17-33F7655155F5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CC756EE2-31FD-E946-8E41-A68227E7CAD2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0A691012-8B14-274F-A14E-5ED77F348353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059F7B7-0B40-324C-88D6-D7A1F959A738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Event broker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3B48A0C9-DD0E-9A48-A286-6BC1E138EE4A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Arc 349">
            <a:extLst>
              <a:ext uri="{FF2B5EF4-FFF2-40B4-BE49-F238E27FC236}">
                <a16:creationId xmlns:a16="http://schemas.microsoft.com/office/drawing/2014/main" id="{69DC8A4B-4B93-5443-9CDA-F0DDAB95DCDA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7D58C2-4CAF-A94B-AF69-A8225F0FC8FF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8F4495E9-9C87-B74E-9926-719266914126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0FBEE01E-A435-D340-A595-760EFACEEB57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BRP (VOA)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04D99C76-51BE-FC41-8D2D-FE3A90DCE48B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DigiLevering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2107D2A5-FFFA-1E49-8296-0AFC5B27000D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Oval 355">
            <a:extLst>
              <a:ext uri="{FF2B5EF4-FFF2-40B4-BE49-F238E27FC236}">
                <a16:creationId xmlns:a16="http://schemas.microsoft.com/office/drawing/2014/main" id="{202D821E-B7BA-6943-8D91-2BD479436DA3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7" name="Arc 356">
            <a:extLst>
              <a:ext uri="{FF2B5EF4-FFF2-40B4-BE49-F238E27FC236}">
                <a16:creationId xmlns:a16="http://schemas.microsoft.com/office/drawing/2014/main" id="{2996F28C-F578-E447-98B5-DD015C0884BE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FE86423-5794-CB4B-8C75-0A98329BA8F1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Oval 358">
            <a:extLst>
              <a:ext uri="{FF2B5EF4-FFF2-40B4-BE49-F238E27FC236}">
                <a16:creationId xmlns:a16="http://schemas.microsoft.com/office/drawing/2014/main" id="{F5884A0F-B6E7-C749-AB7D-049FB5C0F551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0" name="Arc 359">
            <a:extLst>
              <a:ext uri="{FF2B5EF4-FFF2-40B4-BE49-F238E27FC236}">
                <a16:creationId xmlns:a16="http://schemas.microsoft.com/office/drawing/2014/main" id="{39B85BDB-C4CE-7649-BE3F-C7664D1337DE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A6AC88C5-1C07-F743-B1F7-9026623526C5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Arc 361">
            <a:extLst>
              <a:ext uri="{FF2B5EF4-FFF2-40B4-BE49-F238E27FC236}">
                <a16:creationId xmlns:a16="http://schemas.microsoft.com/office/drawing/2014/main" id="{BF814956-4872-5340-B24F-4EB578491129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2279F42-3550-A149-9050-1D696E2855C2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E27055FB-0FE7-684E-B651-8C6C5474395E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Arc 364">
            <a:extLst>
              <a:ext uri="{FF2B5EF4-FFF2-40B4-BE49-F238E27FC236}">
                <a16:creationId xmlns:a16="http://schemas.microsoft.com/office/drawing/2014/main" id="{473F4E2F-6EA0-6345-9AAA-298B6A88F1C0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28F914BC-DFCA-9946-8748-EAA842D02E6C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A37AB7B3-F630-D745-8B5F-EF45A15F0CAC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Oval 367">
            <a:extLst>
              <a:ext uri="{FF2B5EF4-FFF2-40B4-BE49-F238E27FC236}">
                <a16:creationId xmlns:a16="http://schemas.microsoft.com/office/drawing/2014/main" id="{AE6DF4E6-CD6E-214B-8861-DF3BB4208DE5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F22315CE-4B4C-DE47-8452-48FEC1DAA5FE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0126A66-08E1-0B4D-8F15-2317D4A75F0B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B3B523D-4C70-224E-8316-2EEC5F338027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137383D9-F0C5-5D41-98A5-BDB69763C339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>
            <a:extLst>
              <a:ext uri="{FF2B5EF4-FFF2-40B4-BE49-F238E27FC236}">
                <a16:creationId xmlns:a16="http://schemas.microsoft.com/office/drawing/2014/main" id="{B5608B50-AC05-864C-B037-7890706B9A66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Notificatie Service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04FB4B35-A609-1449-883E-615C5D0AAACA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5" name="Arc 374">
            <a:extLst>
              <a:ext uri="{FF2B5EF4-FFF2-40B4-BE49-F238E27FC236}">
                <a16:creationId xmlns:a16="http://schemas.microsoft.com/office/drawing/2014/main" id="{43B9EDEC-8DA1-9F47-BA5B-59253EA567D8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710B5622-40F9-2E48-B831-64061F2B7797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0B2C08FC-591B-7140-BE65-AEA5DCC090BA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4D514992-2352-0D41-A946-2886141C9944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/>
              <a:t>"MOLZ Proxy"</a:t>
            </a:r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E326A65D-F632-0240-89A9-E54A197267D9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F9DC9265-9D58-3149-B213-E6CD1E0F3AD0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9142BE6-5739-9A45-9C24-AB7803649FAD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/>
              <a:t>MijnOverheid Lopende Zaken</a:t>
            </a:r>
          </a:p>
        </p:txBody>
      </p:sp>
    </p:spTree>
    <p:extLst>
      <p:ext uri="{BB962C8B-B14F-4D97-AF65-F5344CB8AC3E}">
        <p14:creationId xmlns:p14="http://schemas.microsoft.com/office/powerpoint/2010/main" val="182848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CCC-83EC-E446-A4FC-43F2C95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/>
              <a:t>Bevindingen Use 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8308-BF91-E046-9B1D-197B7EAD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/>
          </a:p>
          <a:p>
            <a:r>
              <a:rPr lang="en-NL"/>
              <a:t>Gebeurtenistype: 2 domeinen</a:t>
            </a:r>
          </a:p>
          <a:p>
            <a:pPr lvl="1"/>
            <a:r>
              <a:rPr lang="en-GB"/>
              <a:t>n</a:t>
            </a:r>
            <a:r>
              <a:rPr lang="en-NL"/>
              <a:t>l.vng.zgw.zaken.status.create</a:t>
            </a:r>
          </a:p>
          <a:p>
            <a:pPr lvl="1"/>
            <a:r>
              <a:rPr lang="en-GB" err="1"/>
              <a:t>nl.overheid.zaken.zaakstatus-gewijzigd</a:t>
            </a:r>
            <a:endParaRPr lang="en-NL"/>
          </a:p>
          <a:p>
            <a:pPr marL="0" indent="0">
              <a:buNone/>
            </a:pPr>
            <a:endParaRPr lang="en-NL"/>
          </a:p>
          <a:p>
            <a:r>
              <a:rPr lang="en-NL"/>
              <a:t>Interactiepatronen: Wie abonneert zich bij wie?</a:t>
            </a:r>
          </a:p>
          <a:p>
            <a:pPr lvl="1"/>
            <a:r>
              <a:rPr lang="en-NL"/>
              <a:t>Logius abonneert zich bij alle uitvoerders</a:t>
            </a:r>
          </a:p>
          <a:p>
            <a:pPr lvl="1"/>
            <a:r>
              <a:rPr lang="en-NL"/>
              <a:t>Uitvoerders publiceren berichten op een topic/kanaal van logius</a:t>
            </a:r>
          </a:p>
          <a:p>
            <a:pPr lvl="1"/>
            <a:endParaRPr lang="en-GB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05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F126EBE-0739-46DE-9FA6-3C824EB78319}"/>
              </a:ext>
            </a:extLst>
          </p:cNvPr>
          <p:cNvSpPr/>
          <p:nvPr/>
        </p:nvSpPr>
        <p:spPr>
          <a:xfrm>
            <a:off x="1932267" y="146681"/>
            <a:ext cx="2320278" cy="2696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/>
              <a:t>RVIG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5EDFF7E-0613-4D0E-A9FC-D319A9CFDF81}"/>
              </a:ext>
            </a:extLst>
          </p:cNvPr>
          <p:cNvSpPr/>
          <p:nvPr/>
        </p:nvSpPr>
        <p:spPr>
          <a:xfrm>
            <a:off x="2286764" y="672611"/>
            <a:ext cx="1371599" cy="1855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BRP</a:t>
            </a:r>
          </a:p>
        </p:txBody>
      </p:sp>
      <p:sp>
        <p:nvSpPr>
          <p:cNvPr id="5" name="Stroomdiagram: Magnetische schijf 4">
            <a:extLst>
              <a:ext uri="{FF2B5EF4-FFF2-40B4-BE49-F238E27FC236}">
                <a16:creationId xmlns:a16="http://schemas.microsoft.com/office/drawing/2014/main" id="{A08AB7FC-1104-4973-8896-3697A2B15D58}"/>
              </a:ext>
            </a:extLst>
          </p:cNvPr>
          <p:cNvSpPr/>
          <p:nvPr/>
        </p:nvSpPr>
        <p:spPr>
          <a:xfrm>
            <a:off x="2972563" y="2250087"/>
            <a:ext cx="506896" cy="50027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4852AEC3-B93F-4790-8B75-7EBC0E09880B}"/>
              </a:ext>
            </a:extLst>
          </p:cNvPr>
          <p:cNvSpPr/>
          <p:nvPr/>
        </p:nvSpPr>
        <p:spPr>
          <a:xfrm>
            <a:off x="4344161" y="146681"/>
            <a:ext cx="5449103" cy="2696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err="1"/>
              <a:t>Logius</a:t>
            </a:r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91D2CED-C116-4472-A0D9-A74F64B781D2}"/>
              </a:ext>
            </a:extLst>
          </p:cNvPr>
          <p:cNvSpPr/>
          <p:nvPr/>
        </p:nvSpPr>
        <p:spPr>
          <a:xfrm>
            <a:off x="6617122" y="672611"/>
            <a:ext cx="1371599" cy="185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DigiLevering</a:t>
            </a:r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EC2805D0-6818-4723-A48B-5C317DBAC673}"/>
              </a:ext>
            </a:extLst>
          </p:cNvPr>
          <p:cNvSpPr/>
          <p:nvPr/>
        </p:nvSpPr>
        <p:spPr>
          <a:xfrm>
            <a:off x="4038607" y="1069550"/>
            <a:ext cx="524018" cy="7868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/>
              <a:t>GBA</a:t>
            </a:r>
          </a:p>
          <a:p>
            <a:pPr algn="ctr"/>
            <a:r>
              <a:rPr lang="nl-NL" sz="1200" err="1"/>
              <a:t>Mail-box</a:t>
            </a:r>
            <a:endParaRPr lang="nl-NL" sz="120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23E602C0-B61D-4747-8E89-705C0D24D646}"/>
              </a:ext>
            </a:extLst>
          </p:cNvPr>
          <p:cNvSpPr/>
          <p:nvPr/>
        </p:nvSpPr>
        <p:spPr>
          <a:xfrm>
            <a:off x="3703629" y="1366051"/>
            <a:ext cx="289711" cy="20823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EE2CC0C-9CCC-415D-9C53-4B8AD19EB8CF}"/>
              </a:ext>
            </a:extLst>
          </p:cNvPr>
          <p:cNvSpPr/>
          <p:nvPr/>
        </p:nvSpPr>
        <p:spPr>
          <a:xfrm>
            <a:off x="9884880" y="146681"/>
            <a:ext cx="2181346" cy="2696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/>
              <a:t>Gemeente</a:t>
            </a: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E16C39F3-1CD4-4BC8-A713-E875C83331FE}"/>
              </a:ext>
            </a:extLst>
          </p:cNvPr>
          <p:cNvSpPr/>
          <p:nvPr/>
        </p:nvSpPr>
        <p:spPr>
          <a:xfrm>
            <a:off x="4654243" y="1131523"/>
            <a:ext cx="1906992" cy="22546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0BC5005-D207-43FB-A26F-F7F72505BB86}"/>
              </a:ext>
            </a:extLst>
          </p:cNvPr>
          <p:cNvSpPr/>
          <p:nvPr/>
        </p:nvSpPr>
        <p:spPr>
          <a:xfrm>
            <a:off x="8525784" y="1069550"/>
            <a:ext cx="1114291" cy="332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MijnOverheid</a:t>
            </a:r>
            <a:endParaRPr lang="nl-NL" sz="1200"/>
          </a:p>
        </p:txBody>
      </p:sp>
      <p:sp>
        <p:nvSpPr>
          <p:cNvPr id="38" name="Pijl: rechts 37">
            <a:extLst>
              <a:ext uri="{FF2B5EF4-FFF2-40B4-BE49-F238E27FC236}">
                <a16:creationId xmlns:a16="http://schemas.microsoft.com/office/drawing/2014/main" id="{0BA5F00B-1348-4387-8079-8B2D14F9173C}"/>
              </a:ext>
            </a:extLst>
          </p:cNvPr>
          <p:cNvSpPr/>
          <p:nvPr/>
        </p:nvSpPr>
        <p:spPr>
          <a:xfrm>
            <a:off x="8056624" y="1131523"/>
            <a:ext cx="401257" cy="208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: rechts 43">
            <a:extLst>
              <a:ext uri="{FF2B5EF4-FFF2-40B4-BE49-F238E27FC236}">
                <a16:creationId xmlns:a16="http://schemas.microsoft.com/office/drawing/2014/main" id="{B0679C73-1DF8-4682-A3C2-B94A0E8A2E12}"/>
              </a:ext>
            </a:extLst>
          </p:cNvPr>
          <p:cNvSpPr/>
          <p:nvPr/>
        </p:nvSpPr>
        <p:spPr>
          <a:xfrm>
            <a:off x="8080336" y="1636342"/>
            <a:ext cx="2038854" cy="220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EF1F494-024C-43E3-8D4E-BCF86E2144D6}"/>
              </a:ext>
            </a:extLst>
          </p:cNvPr>
          <p:cNvSpPr/>
          <p:nvPr/>
        </p:nvSpPr>
        <p:spPr>
          <a:xfrm>
            <a:off x="8703988" y="1633178"/>
            <a:ext cx="744813" cy="226336"/>
          </a:xfrm>
          <a:prstGeom prst="roundRect">
            <a:avLst>
              <a:gd name="adj" fmla="val 4238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err="1"/>
              <a:t>eBMS</a:t>
            </a:r>
            <a:endParaRPr lang="nl-NL" sz="1100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6E8563F-BB5B-414F-B133-037BA2EEAC12}"/>
              </a:ext>
            </a:extLst>
          </p:cNvPr>
          <p:cNvSpPr/>
          <p:nvPr/>
        </p:nvSpPr>
        <p:spPr>
          <a:xfrm>
            <a:off x="10251335" y="671198"/>
            <a:ext cx="1371599" cy="18559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Afnemende systemen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18A3AE5E-F93E-49FC-B3F8-712E33325085}"/>
              </a:ext>
            </a:extLst>
          </p:cNvPr>
          <p:cNvGrpSpPr/>
          <p:nvPr/>
        </p:nvGrpSpPr>
        <p:grpSpPr>
          <a:xfrm>
            <a:off x="4036616" y="1537488"/>
            <a:ext cx="7227321" cy="998444"/>
            <a:chOff x="4036616" y="1537488"/>
            <a:chExt cx="7227321" cy="998444"/>
          </a:xfrm>
        </p:grpSpPr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F5F318E1-89A4-410B-A8A5-9087F19BDB44}"/>
                </a:ext>
              </a:extLst>
            </p:cNvPr>
            <p:cNvSpPr/>
            <p:nvPr/>
          </p:nvSpPr>
          <p:spPr>
            <a:xfrm>
              <a:off x="5132904" y="1537488"/>
              <a:ext cx="965177" cy="86442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Conversie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naar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functionele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standaard</a:t>
              </a:r>
            </a:p>
          </p:txBody>
        </p:sp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87E69357-C2DF-44EE-BF5C-FE46DBA88171}"/>
                </a:ext>
              </a:extLst>
            </p:cNvPr>
            <p:cNvSpPr/>
            <p:nvPr/>
          </p:nvSpPr>
          <p:spPr>
            <a:xfrm>
              <a:off x="4653206" y="1959496"/>
              <a:ext cx="401257" cy="20823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Pijl: rechts 33">
              <a:extLst>
                <a:ext uri="{FF2B5EF4-FFF2-40B4-BE49-F238E27FC236}">
                  <a16:creationId xmlns:a16="http://schemas.microsoft.com/office/drawing/2014/main" id="{295321DF-7E2C-4926-BE20-2069B4C18D27}"/>
                </a:ext>
              </a:extLst>
            </p:cNvPr>
            <p:cNvSpPr/>
            <p:nvPr/>
          </p:nvSpPr>
          <p:spPr>
            <a:xfrm>
              <a:off x="6170057" y="2090109"/>
              <a:ext cx="401257" cy="20823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Pijl: rechts 44">
              <a:extLst>
                <a:ext uri="{FF2B5EF4-FFF2-40B4-BE49-F238E27FC236}">
                  <a16:creationId xmlns:a16="http://schemas.microsoft.com/office/drawing/2014/main" id="{EC0F156D-1DD3-4CCC-B3F1-3E39E4DF82E6}"/>
                </a:ext>
              </a:extLst>
            </p:cNvPr>
            <p:cNvSpPr/>
            <p:nvPr/>
          </p:nvSpPr>
          <p:spPr>
            <a:xfrm>
              <a:off x="8080336" y="2188335"/>
              <a:ext cx="2038854" cy="22000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Rechthoek: afgeronde hoeken 46">
              <a:extLst>
                <a:ext uri="{FF2B5EF4-FFF2-40B4-BE49-F238E27FC236}">
                  <a16:creationId xmlns:a16="http://schemas.microsoft.com/office/drawing/2014/main" id="{6CC4E7D3-A59E-4F03-B6B6-89D946A2617F}"/>
                </a:ext>
              </a:extLst>
            </p:cNvPr>
            <p:cNvSpPr/>
            <p:nvPr/>
          </p:nvSpPr>
          <p:spPr>
            <a:xfrm>
              <a:off x="8721852" y="2185171"/>
              <a:ext cx="744813" cy="226336"/>
            </a:xfrm>
            <a:prstGeom prst="roundRect">
              <a:avLst>
                <a:gd name="adj" fmla="val 4238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>
                  <a:solidFill>
                    <a:schemeClr val="tx1"/>
                  </a:solidFill>
                </a:rPr>
                <a:t>REST ?</a:t>
              </a:r>
            </a:p>
          </p:txBody>
        </p:sp>
        <p:sp>
          <p:nvSpPr>
            <p:cNvPr id="8" name="Pijl: omhoog/omlaag 7">
              <a:extLst>
                <a:ext uri="{FF2B5EF4-FFF2-40B4-BE49-F238E27FC236}">
                  <a16:creationId xmlns:a16="http://schemas.microsoft.com/office/drawing/2014/main" id="{A8475AC7-5F89-4185-BF5F-18EF4B969072}"/>
                </a:ext>
              </a:extLst>
            </p:cNvPr>
            <p:cNvSpPr/>
            <p:nvPr/>
          </p:nvSpPr>
          <p:spPr>
            <a:xfrm>
              <a:off x="8977527" y="1883281"/>
              <a:ext cx="197731" cy="290060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EF1418E4-98C8-4F0A-AC15-F58A2E1CBF18}"/>
                </a:ext>
              </a:extLst>
            </p:cNvPr>
            <p:cNvSpPr/>
            <p:nvPr/>
          </p:nvSpPr>
          <p:spPr>
            <a:xfrm>
              <a:off x="6617122" y="2057796"/>
              <a:ext cx="1371599" cy="4781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Lab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4D629293-58A4-458D-9CFF-96D93BAC68FB}"/>
                </a:ext>
              </a:extLst>
            </p:cNvPr>
            <p:cNvSpPr/>
            <p:nvPr/>
          </p:nvSpPr>
          <p:spPr>
            <a:xfrm>
              <a:off x="4036616" y="1861061"/>
              <a:ext cx="524018" cy="42701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Test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996FD065-B8CF-48B0-9CC7-7BE03AFAAFD1}"/>
                </a:ext>
              </a:extLst>
            </p:cNvPr>
            <p:cNvSpPr/>
            <p:nvPr/>
          </p:nvSpPr>
          <p:spPr>
            <a:xfrm>
              <a:off x="10251335" y="2027001"/>
              <a:ext cx="1012602" cy="50480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Voorbeeld Client/Demo</a:t>
              </a:r>
            </a:p>
          </p:txBody>
        </p:sp>
      </p:grpSp>
      <p:sp>
        <p:nvSpPr>
          <p:cNvPr id="33" name="Rechthoek 32">
            <a:extLst>
              <a:ext uri="{FF2B5EF4-FFF2-40B4-BE49-F238E27FC236}">
                <a16:creationId xmlns:a16="http://schemas.microsoft.com/office/drawing/2014/main" id="{73BE45E4-6E59-4940-8579-4D4D6031594C}"/>
              </a:ext>
            </a:extLst>
          </p:cNvPr>
          <p:cNvSpPr/>
          <p:nvPr/>
        </p:nvSpPr>
        <p:spPr>
          <a:xfrm>
            <a:off x="1932266" y="2979584"/>
            <a:ext cx="10133959" cy="2696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/>
              <a:t>Gemeente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0698B05C-97A7-492F-B990-A1823B5DC16A}"/>
              </a:ext>
            </a:extLst>
          </p:cNvPr>
          <p:cNvSpPr/>
          <p:nvPr/>
        </p:nvSpPr>
        <p:spPr>
          <a:xfrm>
            <a:off x="2266000" y="3492684"/>
            <a:ext cx="1371599" cy="1855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Lokale</a:t>
            </a:r>
          </a:p>
          <a:p>
            <a:pPr algn="ctr"/>
            <a:r>
              <a:rPr lang="nl-NL"/>
              <a:t>BRP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7B3C62AF-C84C-491A-8B9E-C6E98591CD42}"/>
              </a:ext>
            </a:extLst>
          </p:cNvPr>
          <p:cNvSpPr/>
          <p:nvPr/>
        </p:nvSpPr>
        <p:spPr>
          <a:xfrm>
            <a:off x="10251334" y="3399862"/>
            <a:ext cx="1371599" cy="18559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/>
              <a:t>Afnemende systemen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2E495EC6-5B3D-47DC-B597-7D951B76E279}"/>
              </a:ext>
            </a:extLst>
          </p:cNvPr>
          <p:cNvGrpSpPr/>
          <p:nvPr/>
        </p:nvGrpSpPr>
        <p:grpSpPr>
          <a:xfrm>
            <a:off x="4043132" y="3988441"/>
            <a:ext cx="7220805" cy="864426"/>
            <a:chOff x="4043132" y="3988441"/>
            <a:chExt cx="7220805" cy="864426"/>
          </a:xfrm>
        </p:grpSpPr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C7497CA-902D-4678-ACAA-DABF2F154F8F}"/>
                </a:ext>
              </a:extLst>
            </p:cNvPr>
            <p:cNvSpPr/>
            <p:nvPr/>
          </p:nvSpPr>
          <p:spPr>
            <a:xfrm>
              <a:off x="10251335" y="4168253"/>
              <a:ext cx="1012602" cy="50480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Voorbeeld Client/Demo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F04D386B-5698-4C10-9DCF-9A9A6BB9CA57}"/>
                </a:ext>
              </a:extLst>
            </p:cNvPr>
            <p:cNvSpPr/>
            <p:nvPr/>
          </p:nvSpPr>
          <p:spPr>
            <a:xfrm>
              <a:off x="4043132" y="4207149"/>
              <a:ext cx="524018" cy="42701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Test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23ACA176-78ED-4D65-9C27-B6627FEB63CF}"/>
                </a:ext>
              </a:extLst>
            </p:cNvPr>
            <p:cNvSpPr/>
            <p:nvPr/>
          </p:nvSpPr>
          <p:spPr>
            <a:xfrm>
              <a:off x="5125150" y="3988441"/>
              <a:ext cx="965177" cy="86442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Conversie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naar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functionele</a:t>
              </a:r>
            </a:p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standaard</a:t>
              </a:r>
            </a:p>
          </p:txBody>
        </p:sp>
        <p:sp>
          <p:nvSpPr>
            <p:cNvPr id="46" name="Pijl: rechts 45">
              <a:extLst>
                <a:ext uri="{FF2B5EF4-FFF2-40B4-BE49-F238E27FC236}">
                  <a16:creationId xmlns:a16="http://schemas.microsoft.com/office/drawing/2014/main" id="{94D24E25-C3AF-4D48-B7D5-F9D974AACCF0}"/>
                </a:ext>
              </a:extLst>
            </p:cNvPr>
            <p:cNvSpPr/>
            <p:nvPr/>
          </p:nvSpPr>
          <p:spPr>
            <a:xfrm>
              <a:off x="4653206" y="4316539"/>
              <a:ext cx="401257" cy="20823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Pijl: rechts 47">
              <a:extLst>
                <a:ext uri="{FF2B5EF4-FFF2-40B4-BE49-F238E27FC236}">
                  <a16:creationId xmlns:a16="http://schemas.microsoft.com/office/drawing/2014/main" id="{92D21E40-0C9C-4B2B-ACCB-D3315946E3ED}"/>
                </a:ext>
              </a:extLst>
            </p:cNvPr>
            <p:cNvSpPr/>
            <p:nvPr/>
          </p:nvSpPr>
          <p:spPr>
            <a:xfrm>
              <a:off x="6170057" y="4316539"/>
              <a:ext cx="401257" cy="20823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Pijl: rechts 49">
              <a:extLst>
                <a:ext uri="{FF2B5EF4-FFF2-40B4-BE49-F238E27FC236}">
                  <a16:creationId xmlns:a16="http://schemas.microsoft.com/office/drawing/2014/main" id="{7DF89C25-A427-484F-9D6E-9522FAAE61BC}"/>
                </a:ext>
              </a:extLst>
            </p:cNvPr>
            <p:cNvSpPr/>
            <p:nvPr/>
          </p:nvSpPr>
          <p:spPr>
            <a:xfrm>
              <a:off x="8079238" y="4297694"/>
              <a:ext cx="2038854" cy="22000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: afgeronde hoeken 50">
              <a:extLst>
                <a:ext uri="{FF2B5EF4-FFF2-40B4-BE49-F238E27FC236}">
                  <a16:creationId xmlns:a16="http://schemas.microsoft.com/office/drawing/2014/main" id="{C600D365-F1E7-416A-96E9-25E3194A1C8E}"/>
                </a:ext>
              </a:extLst>
            </p:cNvPr>
            <p:cNvSpPr/>
            <p:nvPr/>
          </p:nvSpPr>
          <p:spPr>
            <a:xfrm>
              <a:off x="8720754" y="4294530"/>
              <a:ext cx="744813" cy="226336"/>
            </a:xfrm>
            <a:prstGeom prst="roundRect">
              <a:avLst>
                <a:gd name="adj" fmla="val 4238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>
                  <a:solidFill>
                    <a:schemeClr val="tx1"/>
                  </a:solidFill>
                </a:rPr>
                <a:t>REST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2699DB30-87AB-4748-A66B-5F24CB220B2A}"/>
                </a:ext>
              </a:extLst>
            </p:cNvPr>
            <p:cNvSpPr/>
            <p:nvPr/>
          </p:nvSpPr>
          <p:spPr>
            <a:xfrm>
              <a:off x="6617121" y="4181586"/>
              <a:ext cx="1371599" cy="4781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>
                  <a:solidFill>
                    <a:sysClr val="windowText" lastClr="000000"/>
                  </a:solidFill>
                </a:rPr>
                <a:t>Lab</a:t>
              </a:r>
            </a:p>
          </p:txBody>
        </p: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45724DC-C28D-4862-AFA7-3B8850B7BEF4}"/>
              </a:ext>
            </a:extLst>
          </p:cNvPr>
          <p:cNvSpPr txBox="1"/>
          <p:nvPr/>
        </p:nvSpPr>
        <p:spPr>
          <a:xfrm>
            <a:off x="378579" y="1235638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Route</a:t>
            </a:r>
          </a:p>
          <a:p>
            <a:r>
              <a:rPr lang="nl-NL" b="1"/>
              <a:t>Landelijk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F009B554-E49B-48C0-BC79-07ADEB4E8C27}"/>
              </a:ext>
            </a:extLst>
          </p:cNvPr>
          <p:cNvSpPr txBox="1"/>
          <p:nvPr/>
        </p:nvSpPr>
        <p:spPr>
          <a:xfrm>
            <a:off x="377059" y="4097487"/>
            <a:ext cx="79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Route</a:t>
            </a:r>
          </a:p>
          <a:p>
            <a:r>
              <a:rPr lang="nl-NL" b="1"/>
              <a:t>Lokaal</a:t>
            </a:r>
          </a:p>
        </p:txBody>
      </p:sp>
      <p:sp>
        <p:nvSpPr>
          <p:cNvPr id="59" name="Gedachtewolkje: wolk 68">
            <a:extLst>
              <a:ext uri="{FF2B5EF4-FFF2-40B4-BE49-F238E27FC236}">
                <a16:creationId xmlns:a16="http://schemas.microsoft.com/office/drawing/2014/main" id="{5C174D7D-1CE0-8448-95C2-B0CF3EF2D8E8}"/>
              </a:ext>
            </a:extLst>
          </p:cNvPr>
          <p:cNvSpPr/>
          <p:nvPr/>
        </p:nvSpPr>
        <p:spPr>
          <a:xfrm>
            <a:off x="128398" y="190940"/>
            <a:ext cx="1879172" cy="960515"/>
          </a:xfrm>
          <a:prstGeom prst="cloudCallout">
            <a:avLst>
              <a:gd name="adj1" fmla="val 46044"/>
              <a:gd name="adj2" fmla="val 905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err="1"/>
              <a:t>Use</a:t>
            </a:r>
            <a:r>
              <a:rPr lang="nl-NL" sz="2000"/>
              <a:t> case</a:t>
            </a:r>
          </a:p>
          <a:p>
            <a:pPr algn="ctr"/>
            <a:r>
              <a:rPr lang="nl-NL" sz="2000"/>
              <a:t>3a</a:t>
            </a:r>
          </a:p>
        </p:txBody>
      </p:sp>
      <p:sp>
        <p:nvSpPr>
          <p:cNvPr id="60" name="Gedachtewolkje: wolk 68">
            <a:extLst>
              <a:ext uri="{FF2B5EF4-FFF2-40B4-BE49-F238E27FC236}">
                <a16:creationId xmlns:a16="http://schemas.microsoft.com/office/drawing/2014/main" id="{24CFADA1-EC46-784D-9844-01A92E126543}"/>
              </a:ext>
            </a:extLst>
          </p:cNvPr>
          <p:cNvSpPr/>
          <p:nvPr/>
        </p:nvSpPr>
        <p:spPr>
          <a:xfrm>
            <a:off x="125775" y="2990422"/>
            <a:ext cx="1879172" cy="960515"/>
          </a:xfrm>
          <a:prstGeom prst="cloudCallout">
            <a:avLst>
              <a:gd name="adj1" fmla="val 46044"/>
              <a:gd name="adj2" fmla="val 905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err="1"/>
              <a:t>Use</a:t>
            </a:r>
            <a:r>
              <a:rPr lang="nl-NL" sz="2000"/>
              <a:t> case</a:t>
            </a:r>
          </a:p>
          <a:p>
            <a:pPr algn="ctr"/>
            <a:r>
              <a:rPr lang="nl-NL" sz="2000"/>
              <a:t>3b</a:t>
            </a:r>
          </a:p>
        </p:txBody>
      </p:sp>
    </p:spTree>
    <p:extLst>
      <p:ext uri="{BB962C8B-B14F-4D97-AF65-F5344CB8AC3E}">
        <p14:creationId xmlns:p14="http://schemas.microsoft.com/office/powerpoint/2010/main" val="37155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E02D1DD1-DA7A-9540-9001-2D68F4D3F32F}"/>
              </a:ext>
            </a:extLst>
          </p:cNvPr>
          <p:cNvSpPr txBox="1"/>
          <p:nvPr/>
        </p:nvSpPr>
        <p:spPr>
          <a:xfrm>
            <a:off x="1073353" y="1878518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BRP (VOA, Test)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F02F2D0-AEED-3A4F-8FE2-F601F1C1798C}"/>
              </a:ext>
            </a:extLst>
          </p:cNvPr>
          <p:cNvSpPr txBox="1"/>
          <p:nvPr/>
        </p:nvSpPr>
        <p:spPr>
          <a:xfrm>
            <a:off x="1073353" y="2556374"/>
            <a:ext cx="138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154273"/>
                </a:solidFill>
              </a:rPr>
              <a:t>"Logius proxy"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67FB684-9504-A34D-9C10-4A15BF582F57}"/>
              </a:ext>
            </a:extLst>
          </p:cNvPr>
          <p:cNvSpPr txBox="1"/>
          <p:nvPr/>
        </p:nvSpPr>
        <p:spPr>
          <a:xfrm>
            <a:off x="1073353" y="3234230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154273"/>
                </a:solidFill>
              </a:rPr>
              <a:t>DigiLevering </a:t>
            </a:r>
            <a:r>
              <a:rPr lang="en-NL" sz="1600">
                <a:solidFill>
                  <a:schemeClr val="bg1">
                    <a:lumMod val="65000"/>
                  </a:schemeClr>
                </a:solidFill>
              </a:rPr>
              <a:t>(eBMS/REST)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61A0833-9EA1-F145-ABE6-D613F9ACD046}"/>
              </a:ext>
            </a:extLst>
          </p:cNvPr>
          <p:cNvSpPr txBox="1"/>
          <p:nvPr/>
        </p:nvSpPr>
        <p:spPr>
          <a:xfrm>
            <a:off x="1073353" y="3912086"/>
            <a:ext cx="1085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Uitvoerder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495-8BD1-6B40-B6A6-ACAD39991D05}"/>
              </a:ext>
            </a:extLst>
          </p:cNvPr>
          <p:cNvSpPr txBox="1"/>
          <p:nvPr/>
        </p:nvSpPr>
        <p:spPr>
          <a:xfrm>
            <a:off x="246754" y="297745"/>
            <a:ext cx="30070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Use case 3a</a:t>
            </a:r>
          </a:p>
          <a:p>
            <a:r>
              <a:rPr lang="en-NL" sz="2000" b="1"/>
              <a:t>BRP mutatie - DigiLevering</a:t>
            </a:r>
          </a:p>
        </p:txBody>
      </p:sp>
      <p:sp>
        <p:nvSpPr>
          <p:cNvPr id="169" name="Down Arrow 168">
            <a:extLst>
              <a:ext uri="{FF2B5EF4-FFF2-40B4-BE49-F238E27FC236}">
                <a16:creationId xmlns:a16="http://schemas.microsoft.com/office/drawing/2014/main" id="{FB493ED9-3A29-6944-AA1E-EC5498BEB658}"/>
              </a:ext>
            </a:extLst>
          </p:cNvPr>
          <p:cNvSpPr/>
          <p:nvPr/>
        </p:nvSpPr>
        <p:spPr>
          <a:xfrm>
            <a:off x="1281805" y="3611004"/>
            <a:ext cx="173865" cy="303315"/>
          </a:xfrm>
          <a:prstGeom prst="downArrow">
            <a:avLst/>
          </a:prstGeom>
          <a:ln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Down Arrow 169">
            <a:extLst>
              <a:ext uri="{FF2B5EF4-FFF2-40B4-BE49-F238E27FC236}">
                <a16:creationId xmlns:a16="http://schemas.microsoft.com/office/drawing/2014/main" id="{EA86CE3B-50E2-3240-B927-B57AF93D76AB}"/>
              </a:ext>
            </a:extLst>
          </p:cNvPr>
          <p:cNvSpPr/>
          <p:nvPr/>
        </p:nvSpPr>
        <p:spPr>
          <a:xfrm>
            <a:off x="1289587" y="2247633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1" name="Down Arrow 170">
            <a:extLst>
              <a:ext uri="{FF2B5EF4-FFF2-40B4-BE49-F238E27FC236}">
                <a16:creationId xmlns:a16="http://schemas.microsoft.com/office/drawing/2014/main" id="{0C703231-1C19-F64D-8880-92AA65E2CC93}"/>
              </a:ext>
            </a:extLst>
          </p:cNvPr>
          <p:cNvSpPr/>
          <p:nvPr/>
        </p:nvSpPr>
        <p:spPr>
          <a:xfrm>
            <a:off x="1289587" y="2950769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F37DD24-0717-B34B-B5BF-F5ADE9FF7608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07ABA89-C1D3-4A41-AFCE-FB5161931534}"/>
              </a:ext>
            </a:extLst>
          </p:cNvPr>
          <p:cNvGrpSpPr/>
          <p:nvPr/>
        </p:nvGrpSpPr>
        <p:grpSpPr>
          <a:xfrm>
            <a:off x="352830" y="1996171"/>
            <a:ext cx="639285" cy="151254"/>
            <a:chOff x="291328" y="2790841"/>
            <a:chExt cx="639285" cy="151254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686315E-0691-3A49-BF16-8D4B9AC78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1712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DE61C77-D3DE-E346-9FEE-4CA3F2EB39C2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5DF352B-C660-6442-9853-0C64E70720DA}"/>
              </a:ext>
            </a:extLst>
          </p:cNvPr>
          <p:cNvGrpSpPr/>
          <p:nvPr/>
        </p:nvGrpSpPr>
        <p:grpSpPr>
          <a:xfrm>
            <a:off x="366323" y="2672909"/>
            <a:ext cx="639285" cy="151254"/>
            <a:chOff x="291328" y="2790841"/>
            <a:chExt cx="639285" cy="151254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44EC521-B65C-5846-96A2-625F1BDCD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154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08AB418-3D5B-C047-A351-F11B79FB4720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54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ED830C8-4DB0-8648-A578-02489C69210B}"/>
              </a:ext>
            </a:extLst>
          </p:cNvPr>
          <p:cNvGrpSpPr/>
          <p:nvPr/>
        </p:nvGrpSpPr>
        <p:grpSpPr>
          <a:xfrm>
            <a:off x="363350" y="3349647"/>
            <a:ext cx="639285" cy="151254"/>
            <a:chOff x="291328" y="2790841"/>
            <a:chExt cx="639285" cy="151254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E6C9876-ED2B-A14E-81A3-E2C637BBB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154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88C9827-726B-9C42-A9DC-236429434AC0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54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88AF906-890B-7A46-BF3E-B9EFF532F4CE}"/>
              </a:ext>
            </a:extLst>
          </p:cNvPr>
          <p:cNvGrpSpPr/>
          <p:nvPr/>
        </p:nvGrpSpPr>
        <p:grpSpPr>
          <a:xfrm>
            <a:off x="352830" y="4026385"/>
            <a:ext cx="639285" cy="151254"/>
            <a:chOff x="291328" y="2790841"/>
            <a:chExt cx="639285" cy="151254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EE72DBA-73EB-FE4C-9DFB-C7996EBFA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4C05B44-C93A-F147-B466-66607D132157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6" name="Freeform 295">
            <a:extLst>
              <a:ext uri="{FF2B5EF4-FFF2-40B4-BE49-F238E27FC236}">
                <a16:creationId xmlns:a16="http://schemas.microsoft.com/office/drawing/2014/main" id="{279C3D56-FF26-0D49-9184-9349DADBCCA9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5CE26786-69A4-0B41-B5F1-63379DD9F99C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2C5EBEC6-5448-164B-8895-2A344418E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C1B2CC3-2D94-094C-8511-BC3AF1EA2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5EAE2429-18BF-D34B-A8A6-D9923866F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745F7E0-70B8-9646-9E8A-93A949132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34D00425-23CE-A54F-AF75-C95213791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Oval 302">
            <a:extLst>
              <a:ext uri="{FF2B5EF4-FFF2-40B4-BE49-F238E27FC236}">
                <a16:creationId xmlns:a16="http://schemas.microsoft.com/office/drawing/2014/main" id="{181B826E-B486-964A-9118-9A51F465E0A3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AF1B44B-A764-0846-B28D-F1E7F4AFEDC5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Arc 304">
            <a:extLst>
              <a:ext uri="{FF2B5EF4-FFF2-40B4-BE49-F238E27FC236}">
                <a16:creationId xmlns:a16="http://schemas.microsoft.com/office/drawing/2014/main" id="{DF31DD8A-54FA-134A-B1F4-CD7A0235080F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ED18406-8CF6-A24B-B2A8-89F2E506F1C2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c 306">
            <a:extLst>
              <a:ext uri="{FF2B5EF4-FFF2-40B4-BE49-F238E27FC236}">
                <a16:creationId xmlns:a16="http://schemas.microsoft.com/office/drawing/2014/main" id="{F850200F-4F95-674A-A08E-A77C7F3A6B83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D1A7CD5D-A28D-8247-A2B6-0FA3565B1850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Arc 308">
            <a:extLst>
              <a:ext uri="{FF2B5EF4-FFF2-40B4-BE49-F238E27FC236}">
                <a16:creationId xmlns:a16="http://schemas.microsoft.com/office/drawing/2014/main" id="{567253E5-9F32-F541-8FA8-B7C4DDDF9EAF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C2FD85B8-D1EE-0B46-BFB4-E88A1010BFE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Oval 310">
            <a:extLst>
              <a:ext uri="{FF2B5EF4-FFF2-40B4-BE49-F238E27FC236}">
                <a16:creationId xmlns:a16="http://schemas.microsoft.com/office/drawing/2014/main" id="{2ED4F5F5-ED67-634B-8BFD-8AF477A01E3D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EDA9F4DA-91D0-1C47-BE43-A28A49593C11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270D5E2B-3EDE-5B42-81A0-25AE5912CE29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id="{8D0D3518-7798-D048-84E0-4008BB8126B6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64BC08C-D56D-3540-B911-AC3A12D9D00E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3191000B-BB75-4440-ABD8-749682006252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3200E15-502C-D84A-8606-01B465DA6C1F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Arc 317">
            <a:extLst>
              <a:ext uri="{FF2B5EF4-FFF2-40B4-BE49-F238E27FC236}">
                <a16:creationId xmlns:a16="http://schemas.microsoft.com/office/drawing/2014/main" id="{773D4793-23B3-E443-9351-D636E11F26C8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9" name="Arc 318">
            <a:extLst>
              <a:ext uri="{FF2B5EF4-FFF2-40B4-BE49-F238E27FC236}">
                <a16:creationId xmlns:a16="http://schemas.microsoft.com/office/drawing/2014/main" id="{5A6087A6-5F09-2845-8BBC-1DF28639E2E3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D61EE7D7-AB30-1149-8166-FEB5A733BCDE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 320">
            <a:extLst>
              <a:ext uri="{FF2B5EF4-FFF2-40B4-BE49-F238E27FC236}">
                <a16:creationId xmlns:a16="http://schemas.microsoft.com/office/drawing/2014/main" id="{A54656F4-F861-334D-BB70-C0042BDB732A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EA104B4-C688-F548-9BCD-D85E58F21A0D}"/>
              </a:ext>
            </a:extLst>
          </p:cNvPr>
          <p:cNvCxnSpPr>
            <a:cxnSpLocks/>
            <a:endCxn id="30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13A656AB-9396-E44B-B3F4-CE73A3368CAB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Sleeptool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17C3F139-2AD5-4142-BF71-26935F594ADE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 Brug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39EF211B-DE30-934A-A245-80AD6832CE73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47E510B7-BFB3-1E4C-8370-471FE7E19551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ZGW demo tool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30929F64-B870-ED48-ADA6-D3616A516821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Vakapplicatie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FEB8BE8-3D7C-DE4A-9334-8C138BDA35EC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343B56F-FEF2-3447-9188-AB6DF583DE58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Event Grid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2E4D0A1-E064-4645-A97D-87F7E6E55800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Demo App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8D5CA2F-1230-A146-9EEA-18D7C116617D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FAC3BEB-A1B5-F94E-8590-24F3B6A3BEE9}"/>
              </a:ext>
            </a:extLst>
          </p:cNvPr>
          <p:cNvCxnSpPr>
            <a:cxnSpLocks/>
            <a:stCxn id="30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BB2901A1-41F5-B14F-BE0E-A72F6B154146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8C6C8959-0AC6-8548-80B5-8F1BF7559167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094871DE-C514-7E4D-BB35-F7E34E099F92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A11F801B-29DB-354C-9A3B-5CB9346BAB05}"/>
              </a:ext>
            </a:extLst>
          </p:cNvPr>
          <p:cNvCxnSpPr>
            <a:cxnSpLocks/>
            <a:endCxn id="35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5C0166D4-8B11-F64D-B4C5-51C0BA2C6BDD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76C3C74-7B80-FA4B-A932-3B558690C0D3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Event broker</a:t>
            </a:r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88DB92FB-8CB5-6D4F-BEC8-815E2F6196BE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Arc 339">
            <a:extLst>
              <a:ext uri="{FF2B5EF4-FFF2-40B4-BE49-F238E27FC236}">
                <a16:creationId xmlns:a16="http://schemas.microsoft.com/office/drawing/2014/main" id="{A5DE99FE-5A59-8A4F-8F86-00598CAF9191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D7235B9B-815C-9248-BF3C-CE5932FEF3DD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 341">
            <a:extLst>
              <a:ext uri="{FF2B5EF4-FFF2-40B4-BE49-F238E27FC236}">
                <a16:creationId xmlns:a16="http://schemas.microsoft.com/office/drawing/2014/main" id="{6761ED01-FE06-9847-AF1F-66AC0EBA0A18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8842CC8-19E9-0140-9956-EBBDD28C7575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BRP (VOA)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7AA9754-68C5-8540-ADF6-D5A00440FFB0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DigiLevering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12C04D6-C675-8246-861C-197CD442165E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Oval 345">
            <a:extLst>
              <a:ext uri="{FF2B5EF4-FFF2-40B4-BE49-F238E27FC236}">
                <a16:creationId xmlns:a16="http://schemas.microsoft.com/office/drawing/2014/main" id="{161ABC80-E842-8244-B115-AD0AA3FCCC14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7" name="Arc 346">
            <a:extLst>
              <a:ext uri="{FF2B5EF4-FFF2-40B4-BE49-F238E27FC236}">
                <a16:creationId xmlns:a16="http://schemas.microsoft.com/office/drawing/2014/main" id="{B7EB5704-7B36-2B4B-A71C-B817F8603ABB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3F07AE28-646E-F24C-97CB-486ED5CE274E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Oval 348">
            <a:extLst>
              <a:ext uri="{FF2B5EF4-FFF2-40B4-BE49-F238E27FC236}">
                <a16:creationId xmlns:a16="http://schemas.microsoft.com/office/drawing/2014/main" id="{6012960F-C383-0143-A9B1-41AB74DA07DB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0" name="Arc 349">
            <a:extLst>
              <a:ext uri="{FF2B5EF4-FFF2-40B4-BE49-F238E27FC236}">
                <a16:creationId xmlns:a16="http://schemas.microsoft.com/office/drawing/2014/main" id="{C4EAD06E-B261-C84B-8E8F-C7287E3F6028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76DB756-AF36-3843-9DD3-39C2AD2C5DFC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rc 351">
            <a:extLst>
              <a:ext uri="{FF2B5EF4-FFF2-40B4-BE49-F238E27FC236}">
                <a16:creationId xmlns:a16="http://schemas.microsoft.com/office/drawing/2014/main" id="{1D90646D-F91A-6E4D-A0CD-0C97BD74F707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0558872-74A6-6C4C-8B2B-D8B3E5734AA9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DB86F600-8FFF-544E-9B3B-F9761C29E7A7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Arc 354">
            <a:extLst>
              <a:ext uri="{FF2B5EF4-FFF2-40B4-BE49-F238E27FC236}">
                <a16:creationId xmlns:a16="http://schemas.microsoft.com/office/drawing/2014/main" id="{2EAE53CE-266C-124F-9E30-CAB979A1B5F1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8A3DB5E5-60AA-2040-9C54-027A4CE14EFA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CD9F3606-82A6-6A44-8344-E8C13EDDE314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67B6CC72-D000-F149-A85D-DD8908B2A075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8212E2EA-8A92-7A4C-B3D1-1717E22D81D4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9471B654-5750-2C40-B745-A667B0ECDFB4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D8CC393-40F5-A14E-B8DA-D0D83DD7B384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3624D139-E8C1-4645-94E2-0D9C50E17195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>
            <a:extLst>
              <a:ext uri="{FF2B5EF4-FFF2-40B4-BE49-F238E27FC236}">
                <a16:creationId xmlns:a16="http://schemas.microsoft.com/office/drawing/2014/main" id="{CC366B21-FE08-B84E-9F2E-739F954512DA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Notificatie Service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13F14AFC-2AF4-DA4C-9A19-19EBC8F9299E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E4A0566C-7AC3-9C4A-A0CC-637D7CD6CFE6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2A00D012-16EB-F94E-B759-B89FD6BD098A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182CC23-BF66-8D4B-9611-E8A6A7C0ACC4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5A4B8CF4-55B6-B244-A018-6D6DFD4F04D2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"MOLZ Proxy"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9C85FBC8-3B27-EF43-AF93-0FD6F350CF2D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F604931A-75FA-AF43-954F-1E5F4CD35399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6D9F618-7F48-6D4A-AD8D-2129923D6FB2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50000"/>
                  </a:schemeClr>
                </a:solidFill>
              </a:rPr>
              <a:t>MijnOverheid Lopende Zaken</a:t>
            </a:r>
          </a:p>
        </p:txBody>
      </p:sp>
    </p:spTree>
    <p:extLst>
      <p:ext uri="{BB962C8B-B14F-4D97-AF65-F5344CB8AC3E}">
        <p14:creationId xmlns:p14="http://schemas.microsoft.com/office/powerpoint/2010/main" val="12686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CCC-83EC-E446-A4FC-43F2C95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/>
              <a:t>Bevindingen Use case 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8308-BF91-E046-9B1D-197B7EAD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Was/wordt bericht vanuit BRP bevat onvoldoende gegevens</a:t>
            </a:r>
          </a:p>
          <a:p>
            <a:r>
              <a:rPr lang="nl-NL" dirty="0"/>
              <a:t>Extra informatie ophalen (verrijken) vanuit intermediair:</a:t>
            </a:r>
          </a:p>
          <a:p>
            <a:pPr lvl="1"/>
            <a:r>
              <a:rPr lang="nl-NL" dirty="0"/>
              <a:t>Is technisch mogelijk</a:t>
            </a:r>
          </a:p>
          <a:p>
            <a:pPr lvl="1"/>
            <a:r>
              <a:rPr lang="nl-NL" dirty="0"/>
              <a:t>Is het wenselijk? - architectuur, beleidsmatig</a:t>
            </a:r>
          </a:p>
          <a:p>
            <a:pPr lvl="1"/>
            <a:r>
              <a:rPr lang="nl-NL" dirty="0"/>
              <a:t>Is het toegestaan? - juridisch, doelbinding</a:t>
            </a:r>
          </a:p>
          <a:p>
            <a:pPr lvl="1"/>
            <a:endParaRPr lang="nl-NL" dirty="0"/>
          </a:p>
          <a:p>
            <a:r>
              <a:rPr lang="nl-NL" dirty="0"/>
              <a:t>Gevolg: Zonder verrijking een beperkt bericht</a:t>
            </a:r>
          </a:p>
        </p:txBody>
      </p:sp>
    </p:spTree>
    <p:extLst>
      <p:ext uri="{BB962C8B-B14F-4D97-AF65-F5344CB8AC3E}">
        <p14:creationId xmlns:p14="http://schemas.microsoft.com/office/powerpoint/2010/main" val="22360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FAE2918-F739-9647-9698-83A82B9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Voorbeeld bericht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C5CDA-6829-0D4B-B472-F2E18DE2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"6a6800cc-5d30-42d2-9078-cf28fd038e58",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"urn:nld:</a:t>
            </a:r>
            <a:r>
              <a:rPr lang="nl-NL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oin:00000001823288444000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:systeem:BRP-component",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specversion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"1.0",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nl.brp.persoon</a:t>
            </a:r>
            <a:r>
              <a:rPr lang="nl-NL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-verhuisd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datacontenttype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2021-10-27T14:35:00.042Z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abonnementId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"d7c5fc0a-f7c9-4376-b54a-32df4756059e",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012345678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NL" sz="180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A3F383FB-C498-7544-BC61-9659B1388395}"/>
              </a:ext>
            </a:extLst>
          </p:cNvPr>
          <p:cNvSpPr/>
          <p:nvPr/>
        </p:nvSpPr>
        <p:spPr>
          <a:xfrm>
            <a:off x="7186731" y="1972384"/>
            <a:ext cx="2297335" cy="597005"/>
          </a:xfrm>
          <a:prstGeom prst="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accent2">
                    <a:lumMod val="75000"/>
                  </a:schemeClr>
                </a:solidFill>
              </a:rPr>
              <a:t>RvIG i.p.v. gemeente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421E1231-F1F1-E740-9383-C925D6E196C2}"/>
              </a:ext>
            </a:extLst>
          </p:cNvPr>
          <p:cNvSpPr/>
          <p:nvPr/>
        </p:nvSpPr>
        <p:spPr>
          <a:xfrm>
            <a:off x="5918411" y="2699118"/>
            <a:ext cx="3225590" cy="597005"/>
          </a:xfrm>
          <a:prstGeom prst="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accent2">
                    <a:lumMod val="75000"/>
                  </a:schemeClr>
                </a:solidFill>
              </a:rPr>
              <a:t>nl.brp.verblijfsplaats-gewijzigd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56803BA1-9C34-0C46-93DD-F964D7C709AD}"/>
              </a:ext>
            </a:extLst>
          </p:cNvPr>
          <p:cNvSpPr/>
          <p:nvPr/>
        </p:nvSpPr>
        <p:spPr>
          <a:xfrm>
            <a:off x="6096000" y="3425852"/>
            <a:ext cx="1803610" cy="597005"/>
          </a:xfrm>
          <a:prstGeom prst="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accent2">
                    <a:lumMod val="75000"/>
                  </a:schemeClr>
                </a:solidFill>
              </a:rPr>
              <a:t>tijd van bericht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BAE1D4E6-CC9D-AB40-A5AC-BCCB0031B176}"/>
              </a:ext>
            </a:extLst>
          </p:cNvPr>
          <p:cNvSpPr/>
          <p:nvPr/>
        </p:nvSpPr>
        <p:spPr>
          <a:xfrm>
            <a:off x="4077016" y="4554719"/>
            <a:ext cx="1379156" cy="597005"/>
          </a:xfrm>
          <a:prstGeom prst="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accent2">
                    <a:lumMod val="75000"/>
                  </a:schemeClr>
                </a:solidFill>
              </a:rPr>
              <a:t>A-nummer</a:t>
            </a:r>
          </a:p>
        </p:txBody>
      </p:sp>
    </p:spTree>
    <p:extLst>
      <p:ext uri="{BB962C8B-B14F-4D97-AF65-F5344CB8AC3E}">
        <p14:creationId xmlns:p14="http://schemas.microsoft.com/office/powerpoint/2010/main" val="336262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F61BB0-540F-C54F-B704-F7DE47B9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Gegevensgericht       Gebeurtenisgericht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5695FC6-34A7-B746-9E27-8121D1E03270}"/>
              </a:ext>
            </a:extLst>
          </p:cNvPr>
          <p:cNvSpPr/>
          <p:nvPr/>
        </p:nvSpPr>
        <p:spPr>
          <a:xfrm>
            <a:off x="2796209" y="218661"/>
            <a:ext cx="276477" cy="1987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0A6717-F8DE-1A4B-913D-F132C7DBBA14}"/>
              </a:ext>
            </a:extLst>
          </p:cNvPr>
          <p:cNvSpPr/>
          <p:nvPr/>
        </p:nvSpPr>
        <p:spPr>
          <a:xfrm>
            <a:off x="815008" y="1514237"/>
            <a:ext cx="4651513" cy="38295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45B12-EDEE-2E40-A442-28400DABDE8E}"/>
              </a:ext>
            </a:extLst>
          </p:cNvPr>
          <p:cNvSpPr txBox="1"/>
          <p:nvPr/>
        </p:nvSpPr>
        <p:spPr>
          <a:xfrm>
            <a:off x="5881102" y="5343763"/>
            <a:ext cx="53898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400">
                <a:solidFill>
                  <a:schemeClr val="bg1"/>
                </a:solidFill>
              </a:rPr>
              <a:t>Gebeurtenisgericht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BBE48-4DF6-A448-8E48-B1298D1E7DC3}"/>
              </a:ext>
            </a:extLst>
          </p:cNvPr>
          <p:cNvSpPr/>
          <p:nvPr/>
        </p:nvSpPr>
        <p:spPr>
          <a:xfrm>
            <a:off x="5881103" y="1514237"/>
            <a:ext cx="5389868" cy="38295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82C56-C62C-324D-A756-6B4649F0D984}"/>
              </a:ext>
            </a:extLst>
          </p:cNvPr>
          <p:cNvSpPr txBox="1"/>
          <p:nvPr/>
        </p:nvSpPr>
        <p:spPr>
          <a:xfrm>
            <a:off x="815008" y="5343763"/>
            <a:ext cx="4651513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400">
                <a:solidFill>
                  <a:schemeClr val="bg1"/>
                </a:solidFill>
              </a:rPr>
              <a:t>Gegevensgericht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A1174-75F1-1E48-918A-3D7BEFA540FD}"/>
              </a:ext>
            </a:extLst>
          </p:cNvPr>
          <p:cNvSpPr/>
          <p:nvPr/>
        </p:nvSpPr>
        <p:spPr>
          <a:xfrm>
            <a:off x="9104239" y="2666490"/>
            <a:ext cx="2014330" cy="2160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/>
              <a:t>Bedrijfsproces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9CECBF-67FF-5344-8A8D-2E3163D1E6AC}"/>
              </a:ext>
            </a:extLst>
          </p:cNvPr>
          <p:cNvSpPr/>
          <p:nvPr/>
        </p:nvSpPr>
        <p:spPr>
          <a:xfrm>
            <a:off x="973123" y="1637691"/>
            <a:ext cx="4354249" cy="506896"/>
          </a:xfrm>
          <a:prstGeom prst="rect">
            <a:avLst/>
          </a:prstGeom>
          <a:solidFill>
            <a:srgbClr val="1542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/>
              <a:t>Bronhouder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60464495-69EA-A841-940A-BDE6F1213B1E}"/>
              </a:ext>
            </a:extLst>
          </p:cNvPr>
          <p:cNvSpPr/>
          <p:nvPr/>
        </p:nvSpPr>
        <p:spPr>
          <a:xfrm>
            <a:off x="980659" y="2666490"/>
            <a:ext cx="1948069" cy="2160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18FD271-4FA3-5E40-A0AA-742E61351D32}"/>
              </a:ext>
            </a:extLst>
          </p:cNvPr>
          <p:cNvSpPr/>
          <p:nvPr/>
        </p:nvSpPr>
        <p:spPr>
          <a:xfrm>
            <a:off x="3065017" y="3393096"/>
            <a:ext cx="2779188" cy="519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</a:t>
            </a:r>
            <a:r>
              <a:rPr lang="en-NL" sz="1400"/>
              <a:t>utatie van "verblijfsadres"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10F87-FCAA-6B41-BB5F-6C82A4FF906A}"/>
              </a:ext>
            </a:extLst>
          </p:cNvPr>
          <p:cNvSpPr/>
          <p:nvPr/>
        </p:nvSpPr>
        <p:spPr>
          <a:xfrm>
            <a:off x="6056241" y="1642426"/>
            <a:ext cx="5062328" cy="506896"/>
          </a:xfrm>
          <a:prstGeom prst="rect">
            <a:avLst/>
          </a:prstGeom>
          <a:solidFill>
            <a:srgbClr val="1542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/>
              <a:t>Uitvoerder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62B65-8352-D74C-8458-9C128F36AC69}"/>
              </a:ext>
            </a:extLst>
          </p:cNvPr>
          <p:cNvSpPr/>
          <p:nvPr/>
        </p:nvSpPr>
        <p:spPr>
          <a:xfrm>
            <a:off x="6056241" y="2666490"/>
            <a:ext cx="2014330" cy="2160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sz="1400"/>
              <a:t>Interpretatie van de gegevensmutatie</a:t>
            </a:r>
          </a:p>
          <a:p>
            <a:endParaRPr lang="en-NL" sz="1400"/>
          </a:p>
          <a:p>
            <a:r>
              <a:rPr lang="en-NL" sz="1400"/>
              <a:t>Is het een:</a:t>
            </a:r>
          </a:p>
          <a:p>
            <a:pPr marL="285750" indent="-285750">
              <a:buFontTx/>
              <a:buChar char="-"/>
            </a:pPr>
            <a:r>
              <a:rPr lang="en-GB" sz="1400"/>
              <a:t>E</a:t>
            </a:r>
            <a:r>
              <a:rPr lang="en-NL" sz="1400"/>
              <a:t>chte verhuizing</a:t>
            </a:r>
          </a:p>
          <a:p>
            <a:pPr marL="285750" indent="-285750">
              <a:buFontTx/>
              <a:buChar char="-"/>
            </a:pPr>
            <a:r>
              <a:rPr lang="en-NL" sz="1400"/>
              <a:t>Infrastructurele wijziging</a:t>
            </a:r>
          </a:p>
          <a:p>
            <a:pPr marL="285750" indent="-285750">
              <a:buFontTx/>
              <a:buChar char="-"/>
            </a:pPr>
            <a:r>
              <a:rPr lang="en-NL" sz="1400"/>
              <a:t>Correctie (historisch)</a:t>
            </a:r>
          </a:p>
          <a:p>
            <a:pPr marL="285750" indent="-285750">
              <a:buFontTx/>
              <a:buChar char="-"/>
            </a:pPr>
            <a:r>
              <a:rPr lang="en-NL" sz="140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1400"/>
          </a:p>
        </p:txBody>
      </p:sp>
      <p:pic>
        <p:nvPicPr>
          <p:cNvPr id="13" name="Graphic 12" descr="Single gear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A690E87-F6C5-4540-A697-63BF36F37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139" y="4360074"/>
            <a:ext cx="725104" cy="72510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582D31F-5ABB-7143-BC9C-2221FF9F1091}"/>
              </a:ext>
            </a:extLst>
          </p:cNvPr>
          <p:cNvSpPr/>
          <p:nvPr/>
        </p:nvSpPr>
        <p:spPr>
          <a:xfrm>
            <a:off x="8206860" y="3393096"/>
            <a:ext cx="761090" cy="519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174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8" grpId="0" animBg="1"/>
      <p:bldP spid="11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Down Arrow 300">
            <a:extLst>
              <a:ext uri="{FF2B5EF4-FFF2-40B4-BE49-F238E27FC236}">
                <a16:creationId xmlns:a16="http://schemas.microsoft.com/office/drawing/2014/main" id="{6D8D0F5B-7E44-FB41-A43A-E37B0B215A73}"/>
              </a:ext>
            </a:extLst>
          </p:cNvPr>
          <p:cNvSpPr/>
          <p:nvPr/>
        </p:nvSpPr>
        <p:spPr>
          <a:xfrm>
            <a:off x="1289587" y="2247634"/>
            <a:ext cx="173865" cy="3033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02D1DD1-DA7A-9540-9001-2D68F4D3F32F}"/>
              </a:ext>
            </a:extLst>
          </p:cNvPr>
          <p:cNvSpPr txBox="1"/>
          <p:nvPr/>
        </p:nvSpPr>
        <p:spPr>
          <a:xfrm>
            <a:off x="1073353" y="1878518"/>
            <a:ext cx="1736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bg1">
                    <a:lumMod val="50000"/>
                  </a:schemeClr>
                </a:solidFill>
              </a:rPr>
              <a:t>Distributiesysteem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F02F2D0-AEED-3A4F-8FE2-F601F1C1798C}"/>
              </a:ext>
            </a:extLst>
          </p:cNvPr>
          <p:cNvSpPr txBox="1"/>
          <p:nvPr/>
        </p:nvSpPr>
        <p:spPr>
          <a:xfrm>
            <a:off x="1073353" y="2556374"/>
            <a:ext cx="2147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>
                <a:solidFill>
                  <a:schemeClr val="bg1">
                    <a:lumMod val="50000"/>
                  </a:schemeClr>
                </a:solidFill>
              </a:rPr>
              <a:t>"Open Notificatie Brug"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67FB684-9504-A34D-9C10-4A15BF582F57}"/>
              </a:ext>
            </a:extLst>
          </p:cNvPr>
          <p:cNvSpPr txBox="1"/>
          <p:nvPr/>
        </p:nvSpPr>
        <p:spPr>
          <a:xfrm>
            <a:off x="1073353" y="3234230"/>
            <a:ext cx="219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97FC4"/>
                </a:solidFill>
              </a:rPr>
              <a:t>Open Notificatie Service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61A0833-9EA1-F145-ABE6-D613F9ACD046}"/>
              </a:ext>
            </a:extLst>
          </p:cNvPr>
          <p:cNvSpPr txBox="1"/>
          <p:nvPr/>
        </p:nvSpPr>
        <p:spPr>
          <a:xfrm>
            <a:off x="1073353" y="3912086"/>
            <a:ext cx="1246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rgbClr val="38B0C4"/>
                </a:solidFill>
              </a:rPr>
              <a:t>Event Broker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495-8BD1-6B40-B6A6-ACAD39991D05}"/>
              </a:ext>
            </a:extLst>
          </p:cNvPr>
          <p:cNvSpPr txBox="1"/>
          <p:nvPr/>
        </p:nvSpPr>
        <p:spPr>
          <a:xfrm>
            <a:off x="246754" y="297745"/>
            <a:ext cx="3457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Use case 3b</a:t>
            </a:r>
          </a:p>
          <a:p>
            <a:r>
              <a:rPr lang="en-NL" b="1"/>
              <a:t>BRP mutatie - Binnengemeentelijk</a:t>
            </a:r>
          </a:p>
        </p:txBody>
      </p:sp>
      <p:sp>
        <p:nvSpPr>
          <p:cNvPr id="169" name="Down Arrow 168">
            <a:extLst>
              <a:ext uri="{FF2B5EF4-FFF2-40B4-BE49-F238E27FC236}">
                <a16:creationId xmlns:a16="http://schemas.microsoft.com/office/drawing/2014/main" id="{FB493ED9-3A29-6944-AA1E-EC5498BEB658}"/>
              </a:ext>
            </a:extLst>
          </p:cNvPr>
          <p:cNvSpPr/>
          <p:nvPr/>
        </p:nvSpPr>
        <p:spPr>
          <a:xfrm>
            <a:off x="1281805" y="3611004"/>
            <a:ext cx="173865" cy="303315"/>
          </a:xfrm>
          <a:prstGeom prst="downArrow">
            <a:avLst/>
          </a:prstGeom>
          <a:ln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1" name="Down Arrow 170">
            <a:extLst>
              <a:ext uri="{FF2B5EF4-FFF2-40B4-BE49-F238E27FC236}">
                <a16:creationId xmlns:a16="http://schemas.microsoft.com/office/drawing/2014/main" id="{0C703231-1C19-F64D-8880-92AA65E2CC93}"/>
              </a:ext>
            </a:extLst>
          </p:cNvPr>
          <p:cNvSpPr/>
          <p:nvPr/>
        </p:nvSpPr>
        <p:spPr>
          <a:xfrm>
            <a:off x="1289587" y="2950769"/>
            <a:ext cx="173865" cy="303315"/>
          </a:xfrm>
          <a:prstGeom prst="downArrow">
            <a:avLst/>
          </a:prstGeom>
          <a:ln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29A960A-718D-954A-BD06-26D4A2A2AC96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D2FDD7-6F18-BE4B-BD15-964F9F3043C6}"/>
              </a:ext>
            </a:extLst>
          </p:cNvPr>
          <p:cNvGrpSpPr/>
          <p:nvPr/>
        </p:nvGrpSpPr>
        <p:grpSpPr>
          <a:xfrm>
            <a:off x="352830" y="1996171"/>
            <a:ext cx="639285" cy="151254"/>
            <a:chOff x="291328" y="2790841"/>
            <a:chExt cx="639285" cy="151254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541974D-8BF1-E540-ABDA-0CC3B219A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1712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97447A8-7452-5840-9F16-BB488F755E4F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FE184A6-F8E3-F544-BB95-9F1100673B75}"/>
              </a:ext>
            </a:extLst>
          </p:cNvPr>
          <p:cNvGrpSpPr/>
          <p:nvPr/>
        </p:nvGrpSpPr>
        <p:grpSpPr>
          <a:xfrm>
            <a:off x="366323" y="2672909"/>
            <a:ext cx="639285" cy="151254"/>
            <a:chOff x="291328" y="2790841"/>
            <a:chExt cx="639285" cy="151254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4862ECA-C715-FF48-AE1B-D8A759ACA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2624C8F-1183-9F4B-98C3-CCF33AF5AE06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966D1AC-0246-0A4E-8712-7C9A3D69AF19}"/>
              </a:ext>
            </a:extLst>
          </p:cNvPr>
          <p:cNvGrpSpPr/>
          <p:nvPr/>
        </p:nvGrpSpPr>
        <p:grpSpPr>
          <a:xfrm>
            <a:off x="363350" y="3349647"/>
            <a:ext cx="639285" cy="151254"/>
            <a:chOff x="291328" y="2790841"/>
            <a:chExt cx="639285" cy="151254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0B4C965-A736-3441-9252-A470371A5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97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95904B5-194B-AD4D-8503-80C048598F80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4C20D78-BDD6-554E-BD91-929645A7F073}"/>
              </a:ext>
            </a:extLst>
          </p:cNvPr>
          <p:cNvGrpSpPr/>
          <p:nvPr/>
        </p:nvGrpSpPr>
        <p:grpSpPr>
          <a:xfrm>
            <a:off x="352830" y="4026385"/>
            <a:ext cx="639285" cy="151254"/>
            <a:chOff x="291328" y="2790841"/>
            <a:chExt cx="639285" cy="151254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9A0903D-F6D5-F445-B7A1-7FB5D3D52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rgbClr val="38B0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A89CF36-BA1E-A741-9481-C0DCD085A424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8B0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1959F644-3E6F-1546-BF37-2E4D88E8D673}"/>
              </a:ext>
            </a:extLst>
          </p:cNvPr>
          <p:cNvSpPr txBox="1"/>
          <p:nvPr/>
        </p:nvSpPr>
        <p:spPr>
          <a:xfrm>
            <a:off x="1071767" y="4632535"/>
            <a:ext cx="1281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accent6"/>
                </a:solidFill>
              </a:rPr>
              <a:t>Vakapplicatie</a:t>
            </a:r>
          </a:p>
        </p:txBody>
      </p:sp>
      <p:sp>
        <p:nvSpPr>
          <p:cNvPr id="297" name="Down Arrow 296">
            <a:extLst>
              <a:ext uri="{FF2B5EF4-FFF2-40B4-BE49-F238E27FC236}">
                <a16:creationId xmlns:a16="http://schemas.microsoft.com/office/drawing/2014/main" id="{60531F39-51CA-0149-B224-D9CBA4BE8F5A}"/>
              </a:ext>
            </a:extLst>
          </p:cNvPr>
          <p:cNvSpPr/>
          <p:nvPr/>
        </p:nvSpPr>
        <p:spPr>
          <a:xfrm>
            <a:off x="1280219" y="4331453"/>
            <a:ext cx="173865" cy="3033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FE0CCD1-D6BC-154D-89B0-9CB3DB3B6309}"/>
              </a:ext>
            </a:extLst>
          </p:cNvPr>
          <p:cNvGrpSpPr/>
          <p:nvPr/>
        </p:nvGrpSpPr>
        <p:grpSpPr>
          <a:xfrm>
            <a:off x="351244" y="4746834"/>
            <a:ext cx="639285" cy="151254"/>
            <a:chOff x="291328" y="2790841"/>
            <a:chExt cx="639285" cy="151254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D4814D6-F720-784F-9300-562611AF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3" y="2869663"/>
              <a:ext cx="5112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98A277B-0E73-6241-9801-1C79952EF3BE}"/>
                </a:ext>
              </a:extLst>
            </p:cNvPr>
            <p:cNvSpPr/>
            <p:nvPr/>
          </p:nvSpPr>
          <p:spPr>
            <a:xfrm>
              <a:off x="291328" y="2790841"/>
              <a:ext cx="151254" cy="15125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02" name="Freeform 301">
            <a:extLst>
              <a:ext uri="{FF2B5EF4-FFF2-40B4-BE49-F238E27FC236}">
                <a16:creationId xmlns:a16="http://schemas.microsoft.com/office/drawing/2014/main" id="{C75225D6-569E-5946-BD04-0D0FD747CE77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6FEC1A7-AA1A-8545-AA42-D1F5A1C08906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9989DEA-908B-4240-9085-C4EC533B9B2B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D35ECBD7-FFAF-C647-9247-9770059BAE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32A722D-FD60-EE45-854E-D76A9C349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8C5146A-7709-0747-91BD-FE360A80D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14E851CE-3CCE-D84D-8D25-32DD4CB6A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Oval 308">
            <a:extLst>
              <a:ext uri="{FF2B5EF4-FFF2-40B4-BE49-F238E27FC236}">
                <a16:creationId xmlns:a16="http://schemas.microsoft.com/office/drawing/2014/main" id="{B5E32366-23E0-3841-8DFC-BA5AA8699764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110D7B7-066A-4A45-815F-AB103D7597CD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Arc 310">
            <a:extLst>
              <a:ext uri="{FF2B5EF4-FFF2-40B4-BE49-F238E27FC236}">
                <a16:creationId xmlns:a16="http://schemas.microsoft.com/office/drawing/2014/main" id="{2C6E8F22-6FD9-154B-9F4A-9A4A406EB51A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77392230-7482-BE4E-AB6B-EE426E8311C9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Arc 312">
            <a:extLst>
              <a:ext uri="{FF2B5EF4-FFF2-40B4-BE49-F238E27FC236}">
                <a16:creationId xmlns:a16="http://schemas.microsoft.com/office/drawing/2014/main" id="{AE4F0A87-789B-E44D-B1EA-39254A0C6217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6F6B9116-7FFB-2F4E-856E-90F538F9A938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Arc 314">
            <a:extLst>
              <a:ext uri="{FF2B5EF4-FFF2-40B4-BE49-F238E27FC236}">
                <a16:creationId xmlns:a16="http://schemas.microsoft.com/office/drawing/2014/main" id="{E3573BC0-7A9F-B346-BCE0-27C59E93FABA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7CF5C90E-CD0D-7848-B0F1-2D2196773AF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B0792C93-D319-7C4F-BB55-7DE6A072A163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D05562EA-1C0C-6D42-A7E4-63E6D6597BA3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52E9A01-938D-5B4B-A856-779E5D694467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2B796415-D8DD-3B45-80CA-61FE0820FEF8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6F65DDBA-261D-3E4E-9D29-AC0366FEB838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B4D9B4AC-748F-1A40-946A-6DC2585974D5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D5C10E9A-CC37-AF45-9380-211E9FC4B61B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Arc 323">
            <a:extLst>
              <a:ext uri="{FF2B5EF4-FFF2-40B4-BE49-F238E27FC236}">
                <a16:creationId xmlns:a16="http://schemas.microsoft.com/office/drawing/2014/main" id="{F1432881-0DD9-B145-9E54-E0C74CC1A39E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5" name="Arc 324">
            <a:extLst>
              <a:ext uri="{FF2B5EF4-FFF2-40B4-BE49-F238E27FC236}">
                <a16:creationId xmlns:a16="http://schemas.microsoft.com/office/drawing/2014/main" id="{3B6C5834-CFA8-8549-AD69-21DEA81E2A8B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709F1BC-700F-C14C-8BD3-83416CCCA963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Oval 326">
            <a:extLst>
              <a:ext uri="{FF2B5EF4-FFF2-40B4-BE49-F238E27FC236}">
                <a16:creationId xmlns:a16="http://schemas.microsoft.com/office/drawing/2014/main" id="{2D4753B4-A1AE-234C-96E8-11BD0834F71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8F8E2B00-FD73-4D42-BBFE-3C3F5733CC25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FFF37998-45FB-254F-A01C-170E2A79039F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Sleeptool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2AE29D4F-BBBA-1849-95E4-8BF01C5008FC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 Brug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38A3639-B926-434E-ADB6-F3B8094F8D16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Open Zaak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B76E01B-C7E3-C44C-8FE5-4380B2C9F3B9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ZGW demo tool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5F93685-0A81-AB44-8A26-DE4830C5266E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Vakapplicatie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49A5A68-BEBF-6D44-A1E8-B0FC6BB032D1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EDA44E91-03F9-AC4D-9E7C-8B84FF05B9F2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Event Grid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96E6781-ECE2-4D4A-9EF5-BDF1C33B352A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Azure Demo App</a:t>
            </a:r>
          </a:p>
        </p:txBody>
      </p: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9AA7F48-3CA7-8649-8CD6-712E2907E8FA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AE247736-5B0A-AA45-B455-BE9406A81B43}"/>
              </a:ext>
            </a:extLst>
          </p:cNvPr>
          <p:cNvCxnSpPr>
            <a:cxnSpLocks/>
            <a:stCxn id="315" idx="0"/>
            <a:endCxn id="364" idx="4"/>
          </p:cNvCxnSpPr>
          <p:nvPr/>
        </p:nvCxnSpPr>
        <p:spPr>
          <a:xfrm flipV="1">
            <a:off x="7807883" y="4242620"/>
            <a:ext cx="0" cy="548675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F7AE227-3E28-8145-8D1A-D6687000A5E1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Oval 339">
            <a:extLst>
              <a:ext uri="{FF2B5EF4-FFF2-40B4-BE49-F238E27FC236}">
                <a16:creationId xmlns:a16="http://schemas.microsoft.com/office/drawing/2014/main" id="{EB781CC2-6BE1-0544-A57C-5B1D3A6DE576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115BC186-B0B8-424C-BB40-F0E9832F0132}"/>
              </a:ext>
            </a:extLst>
          </p:cNvPr>
          <p:cNvCxnSpPr>
            <a:cxnSpLocks/>
            <a:stCxn id="364" idx="4"/>
          </p:cNvCxnSpPr>
          <p:nvPr/>
        </p:nvCxnSpPr>
        <p:spPr>
          <a:xfrm flipH="1" flipV="1">
            <a:off x="7807883" y="3943582"/>
            <a:ext cx="0" cy="299038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0836B54-9101-AF49-8007-D779311BABA0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C9AB404A-D000-C94A-9D9B-F4DB34025442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A42B6EE-2488-7841-9F9E-03A4A0032E5E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Event broker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03E7C7C-0D03-7749-B806-6BEEE1EA150D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Arc 345">
            <a:extLst>
              <a:ext uri="{FF2B5EF4-FFF2-40B4-BE49-F238E27FC236}">
                <a16:creationId xmlns:a16="http://schemas.microsoft.com/office/drawing/2014/main" id="{65CDFCF6-8FC1-F345-9F66-CFF9BE74CF31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FA364235-BBC9-F048-9CBA-2B9A17632ABF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BB890BD0-252C-5D4D-9E7F-91CE0C98AB7E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EEE8192-4514-1D4B-8C42-839A85CFDCCF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BRP (VOA)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5B9A42C-A662-DB4B-A7BF-20CA33D60C13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DigiLevering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828310E7-CC4D-EF40-A2D6-89EC51C2317F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5C8FC3E4-2CC9-7841-8447-86AB6905FF2D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3" name="Arc 352">
            <a:extLst>
              <a:ext uri="{FF2B5EF4-FFF2-40B4-BE49-F238E27FC236}">
                <a16:creationId xmlns:a16="http://schemas.microsoft.com/office/drawing/2014/main" id="{A3A10243-D332-CA47-8AC2-E33C9F5BBA3D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DE7E8352-7FA6-1346-9DE2-27AD18DC4E59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DA2ABECA-FB5E-F442-AB47-1C76EBCC3FC8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6" name="Arc 355">
            <a:extLst>
              <a:ext uri="{FF2B5EF4-FFF2-40B4-BE49-F238E27FC236}">
                <a16:creationId xmlns:a16="http://schemas.microsoft.com/office/drawing/2014/main" id="{4AE75299-5CCB-3141-8274-D8A880066DC3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B547685-B992-E142-B2E9-761BD67F17DB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Arc 357">
            <a:extLst>
              <a:ext uri="{FF2B5EF4-FFF2-40B4-BE49-F238E27FC236}">
                <a16:creationId xmlns:a16="http://schemas.microsoft.com/office/drawing/2014/main" id="{EB831E44-0CD9-3244-A060-49751E79D18C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0B7C8E2-5B6C-4A4B-A6F3-C6F9F702446F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FA7762DB-470E-9945-AD18-017DB34B1DC8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Arc 360">
            <a:extLst>
              <a:ext uri="{FF2B5EF4-FFF2-40B4-BE49-F238E27FC236}">
                <a16:creationId xmlns:a16="http://schemas.microsoft.com/office/drawing/2014/main" id="{05EE7292-3DEA-B24A-BCEF-6DD6C8F8F9EA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268F721-CD9C-E945-93EC-5239D66E938A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BF5BC57-AC2D-D84F-9E69-375A0A508B95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8627D148-2EDB-2E44-8908-E2119C8E9E95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FCEF43FA-3E35-7242-8D21-BF59049A1910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ECC8C0F-94EC-E740-A00D-D2767698B6DE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BC5603F-6EDE-2944-8C1A-BCED5C71F687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69C682EC-D3FC-404B-8465-BB90A8F65B67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3E1EEBF9-559E-FC4C-81D0-A1CD3111BF2A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Notificatie Service</a:t>
            </a: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AD502C9A-4080-754D-BC80-503BAFE684BA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1" name="Arc 370">
            <a:extLst>
              <a:ext uri="{FF2B5EF4-FFF2-40B4-BE49-F238E27FC236}">
                <a16:creationId xmlns:a16="http://schemas.microsoft.com/office/drawing/2014/main" id="{036D0AB9-CE27-954D-AE22-63CE3FA40B45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D53B2034-F587-AF4C-93C1-A3864B187466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25C040AE-F7F5-EC48-A6C3-C3416BD39297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106493B0-B76E-554E-974C-6E3690328B16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solidFill>
                  <a:schemeClr val="bg1">
                    <a:lumMod val="50000"/>
                  </a:schemeClr>
                </a:solidFill>
              </a:rPr>
              <a:t>"MOLZ Proxy"</a:t>
            </a: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353E116B-DD47-5E49-AA3D-E6DA3EAFB830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8AE7806B-224C-B34D-884F-CA2A3DAF29DD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3C58321-0CA3-DF49-AAB1-8CA06BAD8544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50000"/>
                  </a:schemeClr>
                </a:solidFill>
              </a:rPr>
              <a:t>MijnOverheid Lopende Zaken</a:t>
            </a:r>
          </a:p>
        </p:txBody>
      </p:sp>
    </p:spTree>
    <p:extLst>
      <p:ext uri="{BB962C8B-B14F-4D97-AF65-F5344CB8AC3E}">
        <p14:creationId xmlns:p14="http://schemas.microsoft.com/office/powerpoint/2010/main" val="183596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FA822F-4E50-164B-BA91-1A08588F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A2FEC-453D-A342-8411-E407082E5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882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CCC-83EC-E446-A4FC-43F2C95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/>
              <a:t>Bevindingen Use case 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8308-BF91-E046-9B1D-197B7EAD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Was/wordt bericht bevat onvoldoende gegevens</a:t>
            </a:r>
          </a:p>
          <a:p>
            <a:r>
              <a:rPr lang="en-NL" dirty="0"/>
              <a:t>Extra informatie ophalen (verrrijken) is mogelijk</a:t>
            </a:r>
          </a:p>
          <a:p>
            <a:pPr lvl="1"/>
            <a:r>
              <a:rPr lang="en-NL" dirty="0"/>
              <a:t>Wordt nu ook al gedaan om StUF was/wordt berichten te maken</a:t>
            </a:r>
          </a:p>
          <a:p>
            <a:r>
              <a:rPr lang="en-NL" dirty="0"/>
              <a:t>Gevolg: Rijker bericht</a:t>
            </a:r>
          </a:p>
          <a:p>
            <a:pPr lvl="1"/>
            <a:endParaRPr lang="en-GB" dirty="0"/>
          </a:p>
          <a:p>
            <a:r>
              <a:rPr lang="nl-NL" dirty="0"/>
              <a:t>Afleiding niet 100%, maar wel zinvol!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454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FAE2918-F739-9647-9698-83A82B9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Voorbeeld bericht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C5CDA-6829-0D4B-B472-F2E18DE2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"6a6800cc-5d30-42d2-9078-cf28fd038e58",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"urn:nld:</a:t>
            </a:r>
            <a:r>
              <a:rPr lang="nl-NL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oin:00000001823288444000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:systeem:BRP-component",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specversion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"1.0",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nl.brp.persoon</a:t>
            </a:r>
            <a:r>
              <a:rPr lang="nl-NL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-verhuisd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datacontenttype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2021-10-27T14:35:00.042Z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abonnementId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"d7c5fc0a-f7c9-4376-b54a-32df4756059e",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012345678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NL" sz="1800"/>
          </a:p>
        </p:txBody>
      </p:sp>
    </p:spTree>
    <p:extLst>
      <p:ext uri="{BB962C8B-B14F-4D97-AF65-F5344CB8AC3E}">
        <p14:creationId xmlns:p14="http://schemas.microsoft.com/office/powerpoint/2010/main" val="21042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756A-E379-7B42-B496-B91F5C0D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Afleiding niet 100%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3E432-7232-B545-9860-7313B5BF4B21}"/>
              </a:ext>
            </a:extLst>
          </p:cNvPr>
          <p:cNvSpPr/>
          <p:nvPr/>
        </p:nvSpPr>
        <p:spPr>
          <a:xfrm>
            <a:off x="453424" y="1052309"/>
            <a:ext cx="4655126" cy="51368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06FA5-47A8-D743-B402-668BE3809730}"/>
              </a:ext>
            </a:extLst>
          </p:cNvPr>
          <p:cNvSpPr/>
          <p:nvPr/>
        </p:nvSpPr>
        <p:spPr>
          <a:xfrm>
            <a:off x="528992" y="2584503"/>
            <a:ext cx="4496429" cy="55166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B53B0-B4FE-EF4C-AE3A-753E2A322143}"/>
              </a:ext>
            </a:extLst>
          </p:cNvPr>
          <p:cNvSpPr/>
          <p:nvPr/>
        </p:nvSpPr>
        <p:spPr>
          <a:xfrm>
            <a:off x="528992" y="3170170"/>
            <a:ext cx="4496429" cy="202150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01E01-D2E2-8E4E-B740-4A65F92A4738}"/>
              </a:ext>
            </a:extLst>
          </p:cNvPr>
          <p:cNvSpPr/>
          <p:nvPr/>
        </p:nvSpPr>
        <p:spPr>
          <a:xfrm>
            <a:off x="528991" y="5225679"/>
            <a:ext cx="4496429" cy="58568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12C91-C3A5-CE4A-92B8-EB23CBC10610}"/>
              </a:ext>
            </a:extLst>
          </p:cNvPr>
          <p:cNvSpPr/>
          <p:nvPr/>
        </p:nvSpPr>
        <p:spPr>
          <a:xfrm>
            <a:off x="453423" y="1052309"/>
            <a:ext cx="4655127" cy="51368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72.10 - </a:t>
            </a:r>
            <a:r>
              <a:rPr lang="en-NL" sz="1600" b="1">
                <a:solidFill>
                  <a:schemeClr val="tx1"/>
                </a:solidFill>
              </a:rPr>
              <a:t>Omschrijving van de aangifte adreshouding</a:t>
            </a:r>
          </a:p>
          <a:p>
            <a:pPr>
              <a:lnSpc>
                <a:spcPct val="120000"/>
              </a:lnSpc>
            </a:pPr>
            <a:endParaRPr lang="en-NL" sz="16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NL" sz="1600" i="1">
                <a:solidFill>
                  <a:schemeClr val="tx1"/>
                </a:solidFill>
              </a:rPr>
              <a:t>Een aanduiding van de persoon door wie de aangifte van verblijf en adres is gedaan.</a:t>
            </a:r>
          </a:p>
          <a:p>
            <a:pPr>
              <a:lnSpc>
                <a:spcPct val="120000"/>
              </a:lnSpc>
            </a:pPr>
            <a:endParaRPr lang="en-NL" sz="16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A	ambtshalve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B	Ministerieel besluit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G	gezaghouder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H	hoofd instelling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I	ingeschrevene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K	meerderjarig inwonend kind voor ouder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M	meerderjarig gemachtigde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O	inwonende ouder voor meerderjarig kind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P	echtgenoot/geregistreerd partner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T	technische wijziging i.v.m. BAG</a:t>
            </a:r>
          </a:p>
          <a:p>
            <a:pPr>
              <a:lnSpc>
                <a:spcPct val="120000"/>
              </a:lnSpc>
            </a:pPr>
            <a:r>
              <a:rPr lang="en-NL" sz="1600">
                <a:solidFill>
                  <a:schemeClr val="tx1"/>
                </a:solidFill>
              </a:rPr>
              <a:t>  W	infrastructurele wijziging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CB331EC-BBD6-214D-AF96-4A0D523BE573}"/>
              </a:ext>
            </a:extLst>
          </p:cNvPr>
          <p:cNvSpPr/>
          <p:nvPr/>
        </p:nvSpPr>
        <p:spPr>
          <a:xfrm>
            <a:off x="5184118" y="2733433"/>
            <a:ext cx="967299" cy="2538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AC86513-F9EA-B346-91E0-8027C613C7CB}"/>
              </a:ext>
            </a:extLst>
          </p:cNvPr>
          <p:cNvSpPr/>
          <p:nvPr/>
        </p:nvSpPr>
        <p:spPr>
          <a:xfrm>
            <a:off x="5184118" y="4054021"/>
            <a:ext cx="967299" cy="2538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FDF2351-AE8C-0048-854D-D397C0DC8D2E}"/>
              </a:ext>
            </a:extLst>
          </p:cNvPr>
          <p:cNvSpPr/>
          <p:nvPr/>
        </p:nvSpPr>
        <p:spPr>
          <a:xfrm>
            <a:off x="5184118" y="5352258"/>
            <a:ext cx="967299" cy="25380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290DC-A136-204E-8AF7-CA503D187724}"/>
              </a:ext>
            </a:extLst>
          </p:cNvPr>
          <p:cNvSpPr txBox="1"/>
          <p:nvPr/>
        </p:nvSpPr>
        <p:spPr>
          <a:xfrm>
            <a:off x="6385686" y="2584503"/>
            <a:ext cx="398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Reden wijziging onbekend</a:t>
            </a:r>
          </a:p>
          <a:p>
            <a:r>
              <a:rPr lang="en-GB"/>
              <a:t>Type: n</a:t>
            </a:r>
            <a:r>
              <a:rPr lang="en-NL"/>
              <a:t>l.brp.verblijfsplaats-gewijzigd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476F6-9DB8-7D46-A999-4D641AB7D365}"/>
              </a:ext>
            </a:extLst>
          </p:cNvPr>
          <p:cNvSpPr txBox="1"/>
          <p:nvPr/>
        </p:nvSpPr>
        <p:spPr>
          <a:xfrm>
            <a:off x="6385686" y="3919312"/>
            <a:ext cx="30000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Verhuisd</a:t>
            </a:r>
          </a:p>
          <a:p>
            <a:r>
              <a:rPr lang="en-NL"/>
              <a:t>Type: nl.brp.persoon-verhuisd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5505A-D93F-6B4D-AA45-A847A6142C11}"/>
              </a:ext>
            </a:extLst>
          </p:cNvPr>
          <p:cNvSpPr txBox="1"/>
          <p:nvPr/>
        </p:nvSpPr>
        <p:spPr>
          <a:xfrm>
            <a:off x="6385685" y="5231026"/>
            <a:ext cx="51762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Infrastructurele wijziging</a:t>
            </a:r>
          </a:p>
          <a:p>
            <a:r>
              <a:rPr lang="en-NL"/>
              <a:t>Type: nl.brp.infrastructurelewijziging-plaatsgevonden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5F51B-1A1B-0D40-B69F-2DA6E22B9A6B}"/>
              </a:ext>
            </a:extLst>
          </p:cNvPr>
          <p:cNvSpPr txBox="1"/>
          <p:nvPr/>
        </p:nvSpPr>
        <p:spPr>
          <a:xfrm>
            <a:off x="8394627" y="765200"/>
            <a:ext cx="3711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>
                <a:solidFill>
                  <a:schemeClr val="accent2">
                    <a:lumMod val="75000"/>
                  </a:schemeClr>
                </a:solidFill>
              </a:rPr>
              <a:t>N.B. Afleiding niet getoetst bij BRP experts</a:t>
            </a:r>
          </a:p>
        </p:txBody>
      </p:sp>
    </p:spTree>
    <p:extLst>
      <p:ext uri="{BB962C8B-B14F-4D97-AF65-F5344CB8AC3E}">
        <p14:creationId xmlns:p14="http://schemas.microsoft.com/office/powerpoint/2010/main" val="389142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6CB7-22EC-9B43-BA16-9B6D4F58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Waarom is beperkte afleiding toch zinvol?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361A-0A98-314B-A928-4554C8C42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/>
              <a:t>Noodzaak</a:t>
            </a:r>
          </a:p>
          <a:p>
            <a:pPr lvl="1"/>
            <a:r>
              <a:rPr lang="en-NL"/>
              <a:t>Aanleiding/gebeurtenis is vaak nodig voor correcte verwerking</a:t>
            </a:r>
          </a:p>
          <a:p>
            <a:pPr lvl="1"/>
            <a:r>
              <a:rPr lang="en-NL"/>
              <a:t>Denk ook aan bijzondere handelingen zoals correcties / ongedaan makingen / terugwerkende krachtwijzigingen etc</a:t>
            </a:r>
          </a:p>
          <a:p>
            <a:r>
              <a:rPr lang="en-NL"/>
              <a:t>Efficient</a:t>
            </a:r>
          </a:p>
          <a:p>
            <a:pPr lvl="1"/>
            <a:r>
              <a:rPr lang="en-NL"/>
              <a:t>Heel veel afnemers zullen gebruik kunnen maken van dezelfde logica</a:t>
            </a:r>
          </a:p>
          <a:p>
            <a:pPr lvl="1"/>
            <a:r>
              <a:rPr lang="en-NL"/>
              <a:t>Er zullen domeinspecifieke uitzonderingen zijn</a:t>
            </a:r>
          </a:p>
          <a:p>
            <a:r>
              <a:rPr lang="en-NL"/>
              <a:t>Fouten voorkomen</a:t>
            </a:r>
          </a:p>
          <a:p>
            <a:pPr lvl="1"/>
            <a:r>
              <a:rPr lang="en-NL"/>
              <a:t>Niet of niet correct afleiden kan bijzonder nare gevolgen hebben voor betrokkenen</a:t>
            </a:r>
          </a:p>
          <a:p>
            <a:r>
              <a:rPr lang="en-NL"/>
              <a:t>Werken aan kwaliteit</a:t>
            </a:r>
          </a:p>
          <a:p>
            <a:pPr lvl="1"/>
            <a:r>
              <a:rPr lang="en-NL"/>
              <a:t>Aanleiding niet eenduidig af te leiden? Dan is handmatige beoordeling noodzakelijk</a:t>
            </a:r>
          </a:p>
          <a:p>
            <a:pPr lvl="1"/>
            <a:r>
              <a:rPr lang="en-NL"/>
              <a:t>Nu ook al het geval. Wordt hooguit duidelijker wanneer wel/niet.</a:t>
            </a:r>
          </a:p>
          <a:p>
            <a:pPr lvl="1"/>
            <a:r>
              <a:rPr lang="en-NL"/>
              <a:t>Actief sturen op terugdringen van de uitzonderingen.</a:t>
            </a:r>
          </a:p>
          <a:p>
            <a:pPr lvl="1"/>
            <a:endParaRPr lang="en-NL"/>
          </a:p>
          <a:p>
            <a:endParaRPr lang="en-NL"/>
          </a:p>
          <a:p>
            <a:endParaRPr lang="en-NL"/>
          </a:p>
          <a:p>
            <a:pPr lvl="1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70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3B4B5-2311-9F42-AA58-7D5D1867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Transitie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E56A0-A361-4349-8767-658E750E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Van gegevensgericht naar gebeurtenisgericht</a:t>
            </a:r>
          </a:p>
        </p:txBody>
      </p:sp>
    </p:spTree>
    <p:extLst>
      <p:ext uri="{BB962C8B-B14F-4D97-AF65-F5344CB8AC3E}">
        <p14:creationId xmlns:p14="http://schemas.microsoft.com/office/powerpoint/2010/main" val="420949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35AB35-CC0E-1C4C-AA55-B643431E8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b="4500"/>
          <a:stretch/>
        </p:blipFill>
        <p:spPr>
          <a:xfrm>
            <a:off x="0" y="0"/>
            <a:ext cx="12177331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567D49E-0D39-4B4A-BD44-9A3F0D9D052B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rgbClr val="FBFCFE">
                  <a:alpha val="83985"/>
                </a:srgbClr>
              </a:gs>
              <a:gs pos="0">
                <a:schemeClr val="bg1">
                  <a:alpha val="88746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6">
            <a:extLst>
              <a:ext uri="{FF2B5EF4-FFF2-40B4-BE49-F238E27FC236}">
                <a16:creationId xmlns:a16="http://schemas.microsoft.com/office/drawing/2014/main" id="{F216240B-CF23-A240-88A8-178F496506DC}"/>
              </a:ext>
            </a:extLst>
          </p:cNvPr>
          <p:cNvSpPr txBox="1"/>
          <p:nvPr/>
        </p:nvSpPr>
        <p:spPr>
          <a:xfrm>
            <a:off x="10494099" y="6611779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Unsplash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, © Joanna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Kosinska</a:t>
            </a:r>
            <a:endParaRPr lang="nl-NL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55BD6-264F-2D4D-9E4B-C3A96CFCD800}"/>
              </a:ext>
            </a:extLst>
          </p:cNvPr>
          <p:cNvGrpSpPr/>
          <p:nvPr/>
        </p:nvGrpSpPr>
        <p:grpSpPr>
          <a:xfrm>
            <a:off x="513789" y="4622245"/>
            <a:ext cx="11164422" cy="804672"/>
            <a:chOff x="513633" y="4290913"/>
            <a:chExt cx="11164422" cy="8046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8DA6F-F001-FC4E-A3E8-FCEC99D0315C}"/>
                </a:ext>
              </a:extLst>
            </p:cNvPr>
            <p:cNvSpPr/>
            <p:nvPr/>
          </p:nvSpPr>
          <p:spPr>
            <a:xfrm>
              <a:off x="3266336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Signaal als er iets gebeurt/verandert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8D386-78F8-7144-92DF-41DF6F9EE005}"/>
                </a:ext>
              </a:extLst>
            </p:cNvPr>
            <p:cNvSpPr/>
            <p:nvPr/>
          </p:nvSpPr>
          <p:spPr>
            <a:xfrm>
              <a:off x="7480959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Internet of Things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(Sensoren…)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B0535A-9F87-6C48-823E-62FD1BF36DE1}"/>
                </a:ext>
              </a:extLst>
            </p:cNvPr>
            <p:cNvSpPr/>
            <p:nvPr/>
          </p:nvSpPr>
          <p:spPr>
            <a:xfrm>
              <a:off x="513633" y="4290913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‘Seintje’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B4290-AD7C-7241-BCED-A1E173A3C802}"/>
              </a:ext>
            </a:extLst>
          </p:cNvPr>
          <p:cNvGrpSpPr/>
          <p:nvPr/>
        </p:nvGrpSpPr>
        <p:grpSpPr>
          <a:xfrm>
            <a:off x="513789" y="3741373"/>
            <a:ext cx="11164422" cy="804672"/>
            <a:chOff x="513633" y="3410041"/>
            <a:chExt cx="11164422" cy="8046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12ED0B-FA99-C143-A402-C9AD9D902D98}"/>
                </a:ext>
              </a:extLst>
            </p:cNvPr>
            <p:cNvSpPr/>
            <p:nvPr/>
          </p:nvSpPr>
          <p:spPr>
            <a:xfrm>
              <a:off x="3266336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Bij verandering: Oude &amp; Nieuwe gegevens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304A0-0876-BF4A-A149-8B10C049C8A1}"/>
                </a:ext>
              </a:extLst>
            </p:cNvPr>
            <p:cNvSpPr/>
            <p:nvPr/>
          </p:nvSpPr>
          <p:spPr>
            <a:xfrm>
              <a:off x="7480959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4B0174-8AC0-854C-9BB0-AFF225264CDB}"/>
                </a:ext>
              </a:extLst>
            </p:cNvPr>
            <p:cNvSpPr/>
            <p:nvPr/>
          </p:nvSpPr>
          <p:spPr>
            <a:xfrm>
              <a:off x="513633" y="3410041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B5CAD7-306C-764D-883D-178EAC8668DA}"/>
              </a:ext>
            </a:extLst>
          </p:cNvPr>
          <p:cNvGrpSpPr/>
          <p:nvPr/>
        </p:nvGrpSpPr>
        <p:grpSpPr>
          <a:xfrm>
            <a:off x="513789" y="2860501"/>
            <a:ext cx="11164422" cy="804672"/>
            <a:chOff x="513633" y="2529169"/>
            <a:chExt cx="11164422" cy="804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38214-2B10-1446-827A-CE857C8EE3A8}"/>
                </a:ext>
              </a:extLst>
            </p:cNvPr>
            <p:cNvSpPr/>
            <p:nvPr/>
          </p:nvSpPr>
          <p:spPr>
            <a:xfrm>
              <a:off x="3266336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&amp; Nieuwe gegevens + Aanleiding.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(Soort gebeurtenis)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88C7B-89AA-B847-8F8B-9B3269BF3A83}"/>
                </a:ext>
              </a:extLst>
            </p:cNvPr>
            <p:cNvSpPr/>
            <p:nvPr/>
          </p:nvSpPr>
          <p:spPr>
            <a:xfrm>
              <a:off x="7480959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Verhuizing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Wijziging Straatnaam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F14592-92D7-F143-A629-A07375C338F2}"/>
                </a:ext>
              </a:extLst>
            </p:cNvPr>
            <p:cNvSpPr/>
            <p:nvPr/>
          </p:nvSpPr>
          <p:spPr>
            <a:xfrm>
              <a:off x="513633" y="2529169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 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+ Aanleiding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8FF0F-9813-F440-B950-3A04AFB6A96D}"/>
              </a:ext>
            </a:extLst>
          </p:cNvPr>
          <p:cNvGrpSpPr/>
          <p:nvPr/>
        </p:nvGrpSpPr>
        <p:grpSpPr>
          <a:xfrm>
            <a:off x="513789" y="1979629"/>
            <a:ext cx="11164422" cy="804672"/>
            <a:chOff x="513633" y="1648297"/>
            <a:chExt cx="11164422" cy="8046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F717E-D936-FE4B-8D17-DA64E3051833}"/>
                </a:ext>
              </a:extLst>
            </p:cNvPr>
            <p:cNvSpPr/>
            <p:nvPr/>
          </p:nvSpPr>
          <p:spPr>
            <a:xfrm>
              <a:off x="3266336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Gebeurtenis is het uitgangspunt.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horen bij gebeurtenis.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B174D-0FBD-894A-ABFD-CDD4B9238FA0}"/>
                </a:ext>
              </a:extLst>
            </p:cNvPr>
            <p:cNvSpPr/>
            <p:nvPr/>
          </p:nvSpPr>
          <p:spPr>
            <a:xfrm>
              <a:off x="7480959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van gezin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i.p.v. van aparte berichten per gezinslid.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29BC91-D147-684B-81D0-C5B2E679FE21}"/>
                </a:ext>
              </a:extLst>
            </p:cNvPr>
            <p:cNvSpPr/>
            <p:nvPr/>
          </p:nvSpPr>
          <p:spPr>
            <a:xfrm>
              <a:off x="513633" y="1648297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gegevens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(Informatierijk)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5CB4E9-7937-7D41-B23F-A6D77FBB2BD5}"/>
              </a:ext>
            </a:extLst>
          </p:cNvPr>
          <p:cNvGrpSpPr/>
          <p:nvPr/>
        </p:nvGrpSpPr>
        <p:grpSpPr>
          <a:xfrm>
            <a:off x="513789" y="1098757"/>
            <a:ext cx="11164422" cy="804672"/>
            <a:chOff x="513633" y="767425"/>
            <a:chExt cx="11164422" cy="804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34B5A-E0E9-8749-8873-7FB3F479ED05}"/>
                </a:ext>
              </a:extLst>
            </p:cNvPr>
            <p:cNvSpPr/>
            <p:nvPr/>
          </p:nvSpPr>
          <p:spPr>
            <a:xfrm>
              <a:off x="3266336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Informatiearme gebeurtenis.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later/apart ophalen.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B3D69-EA1B-8241-9CE8-85FF8C989252}"/>
                </a:ext>
              </a:extLst>
            </p:cNvPr>
            <p:cNvSpPr/>
            <p:nvPr/>
          </p:nvSpPr>
          <p:spPr>
            <a:xfrm>
              <a:off x="7480959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met in bericht BSN’s.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Nieuwe adres etc via aparte bevraging.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56CC-85C6-C04E-93AB-09145D4A0BA7}"/>
                </a:ext>
              </a:extLst>
            </p:cNvPr>
            <p:cNvSpPr/>
            <p:nvPr/>
          </p:nvSpPr>
          <p:spPr>
            <a:xfrm>
              <a:off x="513633" y="767425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identificatie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(Informatiearm)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BFDEA7-68D0-F142-BF00-23F41AACFF6C}"/>
              </a:ext>
            </a:extLst>
          </p:cNvPr>
          <p:cNvGrpSpPr/>
          <p:nvPr/>
        </p:nvGrpSpPr>
        <p:grpSpPr>
          <a:xfrm>
            <a:off x="513633" y="5135418"/>
            <a:ext cx="11164422" cy="742406"/>
            <a:chOff x="513633" y="5684058"/>
            <a:chExt cx="11164422" cy="7424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BB4AA-69A6-8E4A-AC2E-CDDFF3AB8CDF}"/>
                </a:ext>
              </a:extLst>
            </p:cNvPr>
            <p:cNvSpPr/>
            <p:nvPr/>
          </p:nvSpPr>
          <p:spPr>
            <a:xfrm>
              <a:off x="513633" y="6053328"/>
              <a:ext cx="273517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Interpretatie concept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6B75AA-28B7-0F42-9128-C56F32760EF7}"/>
                </a:ext>
              </a:extLst>
            </p:cNvPr>
            <p:cNvSpPr/>
            <p:nvPr/>
          </p:nvSpPr>
          <p:spPr>
            <a:xfrm>
              <a:off x="3266336" y="6052657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Toelichting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73747-AE3B-1B46-8C52-81AAA94B14CB}"/>
                </a:ext>
              </a:extLst>
            </p:cNvPr>
            <p:cNvSpPr/>
            <p:nvPr/>
          </p:nvSpPr>
          <p:spPr>
            <a:xfrm>
              <a:off x="7480959" y="6057132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Voorbeeld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FF51866D-E8BD-5A4C-89F1-9575FE7D3C01}"/>
                </a:ext>
              </a:extLst>
            </p:cNvPr>
            <p:cNvSpPr/>
            <p:nvPr/>
          </p:nvSpPr>
          <p:spPr>
            <a:xfrm>
              <a:off x="2767060" y="5684058"/>
              <a:ext cx="365760" cy="590505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105EA31-6B9F-D44C-B08B-3F2D5B19537A}"/>
                </a:ext>
              </a:extLst>
            </p:cNvPr>
            <p:cNvSpPr/>
            <p:nvPr/>
          </p:nvSpPr>
          <p:spPr>
            <a:xfrm>
              <a:off x="7588184" y="5684058"/>
              <a:ext cx="365760" cy="581699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/>
              <a:t>Gebeurtenis</a:t>
            </a:r>
          </a:p>
        </p:txBody>
      </p:sp>
      <p:sp>
        <p:nvSpPr>
          <p:cNvPr id="40" name="Cloud Callout 39">
            <a:extLst>
              <a:ext uri="{FF2B5EF4-FFF2-40B4-BE49-F238E27FC236}">
                <a16:creationId xmlns:a16="http://schemas.microsoft.com/office/drawing/2014/main" id="{01C3F3A8-E26B-DA43-AAA5-4F6B60701C0C}"/>
              </a:ext>
            </a:extLst>
          </p:cNvPr>
          <p:cNvSpPr/>
          <p:nvPr/>
        </p:nvSpPr>
        <p:spPr>
          <a:xfrm>
            <a:off x="6475026" y="273480"/>
            <a:ext cx="2012177" cy="1121062"/>
          </a:xfrm>
          <a:prstGeom prst="cloudCallout">
            <a:avLst>
              <a:gd name="adj1" fmla="val -40738"/>
              <a:gd name="adj2" fmla="val 5725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Bevragen bij de bron</a:t>
            </a:r>
          </a:p>
        </p:txBody>
      </p:sp>
    </p:spTree>
    <p:extLst>
      <p:ext uri="{BB962C8B-B14F-4D97-AF65-F5344CB8AC3E}">
        <p14:creationId xmlns:p14="http://schemas.microsoft.com/office/powerpoint/2010/main" val="413681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F7E8FFA4-C6C9-BC40-B568-3E910EE3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3"/>
          <a:stretch/>
        </p:blipFill>
        <p:spPr>
          <a:xfrm>
            <a:off x="10096" y="-2"/>
            <a:ext cx="12167235" cy="685800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567D49E-0D39-4B4A-BD44-9A3F0D9D052B}"/>
              </a:ext>
            </a:extLst>
          </p:cNvPr>
          <p:cNvSpPr/>
          <p:nvPr/>
        </p:nvSpPr>
        <p:spPr>
          <a:xfrm rot="16200000">
            <a:off x="5688617" y="-5688616"/>
            <a:ext cx="804671" cy="1218190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rgbClr val="FBFCFE">
                  <a:alpha val="83985"/>
                </a:srgbClr>
              </a:gs>
              <a:gs pos="0">
                <a:schemeClr val="bg1">
                  <a:alpha val="88746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B0535A-9F87-6C48-823E-62FD1BF36DE1}"/>
              </a:ext>
            </a:extLst>
          </p:cNvPr>
          <p:cNvSpPr/>
          <p:nvPr/>
        </p:nvSpPr>
        <p:spPr>
          <a:xfrm>
            <a:off x="513789" y="5307009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‘Seintje’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4B0174-8AC0-854C-9BB0-AFF225264CDB}"/>
              </a:ext>
            </a:extLst>
          </p:cNvPr>
          <p:cNvSpPr/>
          <p:nvPr/>
        </p:nvSpPr>
        <p:spPr>
          <a:xfrm>
            <a:off x="513789" y="44261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Gegevensmutatie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F14592-92D7-F143-A629-A07375C338F2}"/>
              </a:ext>
            </a:extLst>
          </p:cNvPr>
          <p:cNvSpPr/>
          <p:nvPr/>
        </p:nvSpPr>
        <p:spPr>
          <a:xfrm>
            <a:off x="513789" y="2654488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</a:rPr>
              <a:t>+ Aanleiding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29BC91-D147-684B-81D0-C5B2E679FE21}"/>
              </a:ext>
            </a:extLst>
          </p:cNvPr>
          <p:cNvSpPr/>
          <p:nvPr/>
        </p:nvSpPr>
        <p:spPr>
          <a:xfrm>
            <a:off x="513789" y="17736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Gebeurtenis + gegevens</a:t>
            </a:r>
          </a:p>
          <a:p>
            <a:pPr algn="ctr"/>
            <a:r>
              <a:rPr lang="en-NL" sz="1600" b="1">
                <a:solidFill>
                  <a:schemeClr val="tx1"/>
                </a:solidFill>
              </a:rPr>
              <a:t>(Informatierijk)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34B5A-E0E9-8749-8873-7FB3F479ED05}"/>
              </a:ext>
            </a:extLst>
          </p:cNvPr>
          <p:cNvSpPr/>
          <p:nvPr/>
        </p:nvSpPr>
        <p:spPr>
          <a:xfrm>
            <a:off x="3360823" y="8927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Opnemen van gebeurtenissen in registratie</a:t>
            </a:r>
            <a:r>
              <a:rPr lang="en-NL" sz="1600" dirty="0">
                <a:solidFill>
                  <a:schemeClr val="tx1"/>
                </a:solidFill>
              </a:rPr>
              <a:t> / Bevraging mogelijk maken</a:t>
            </a:r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0E56CC-85C6-C04E-93AB-09145D4A0BA7}"/>
              </a:ext>
            </a:extLst>
          </p:cNvPr>
          <p:cNvSpPr/>
          <p:nvPr/>
        </p:nvSpPr>
        <p:spPr>
          <a:xfrm>
            <a:off x="513789" y="8927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Gebeurtenis + identificatie</a:t>
            </a:r>
          </a:p>
          <a:p>
            <a:pPr algn="ctr"/>
            <a:r>
              <a:rPr lang="en-NL" sz="1600" b="1">
                <a:solidFill>
                  <a:schemeClr val="tx1"/>
                </a:solidFill>
              </a:rPr>
              <a:t>(Informatiearm)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6BB4AA-69A6-8E4A-AC2E-CDDFF3AB8CDF}"/>
              </a:ext>
            </a:extLst>
          </p:cNvPr>
          <p:cNvSpPr/>
          <p:nvPr/>
        </p:nvSpPr>
        <p:spPr>
          <a:xfrm>
            <a:off x="513633" y="6189452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Interpretatie concept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FF51866D-E8BD-5A4C-89F1-9575FE7D3C01}"/>
              </a:ext>
            </a:extLst>
          </p:cNvPr>
          <p:cNvSpPr/>
          <p:nvPr/>
        </p:nvSpPr>
        <p:spPr>
          <a:xfrm>
            <a:off x="2767060" y="5820182"/>
            <a:ext cx="365760" cy="590505"/>
          </a:xfrm>
          <a:prstGeom prst="upArrow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118872" y="76293"/>
            <a:ext cx="4197096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/>
              <a:t>Transitie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C54328-9027-1147-9616-A1A96A567CB0}"/>
              </a:ext>
            </a:extLst>
          </p:cNvPr>
          <p:cNvSpPr/>
          <p:nvPr/>
        </p:nvSpPr>
        <p:spPr>
          <a:xfrm>
            <a:off x="6220596" y="8927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EC05CA-6402-8947-8836-7DD10C2998B1}"/>
              </a:ext>
            </a:extLst>
          </p:cNvPr>
          <p:cNvSpPr/>
          <p:nvPr/>
        </p:nvSpPr>
        <p:spPr>
          <a:xfrm>
            <a:off x="9080369" y="8927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CF9F6A-9BD6-034B-B491-AD0F87326FC4}"/>
              </a:ext>
            </a:extLst>
          </p:cNvPr>
          <p:cNvSpPr/>
          <p:nvPr/>
        </p:nvSpPr>
        <p:spPr>
          <a:xfrm>
            <a:off x="3360823" y="17736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Opnemen van gebeurtenissen in registratie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FFC2A9-F2A8-C94F-9EE2-0A55E8D23144}"/>
              </a:ext>
            </a:extLst>
          </p:cNvPr>
          <p:cNvSpPr/>
          <p:nvPr/>
        </p:nvSpPr>
        <p:spPr>
          <a:xfrm>
            <a:off x="6220596" y="17736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A64A49-5736-004C-B2CE-1876DEB68267}"/>
              </a:ext>
            </a:extLst>
          </p:cNvPr>
          <p:cNvSpPr/>
          <p:nvPr/>
        </p:nvSpPr>
        <p:spPr>
          <a:xfrm>
            <a:off x="9080369" y="17736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2F4B2-858F-F84E-B7BA-641CCD0BC821}"/>
              </a:ext>
            </a:extLst>
          </p:cNvPr>
          <p:cNvSpPr/>
          <p:nvPr/>
        </p:nvSpPr>
        <p:spPr>
          <a:xfrm>
            <a:off x="3360823" y="2654488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Opnemen van aanleiding in registratie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D5C896-4750-6346-81E6-8CBFB76C91FA}"/>
              </a:ext>
            </a:extLst>
          </p:cNvPr>
          <p:cNvSpPr/>
          <p:nvPr/>
        </p:nvSpPr>
        <p:spPr>
          <a:xfrm>
            <a:off x="6220596" y="2654488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BCEB64-7E4B-C74D-BAE8-51735FA14667}"/>
              </a:ext>
            </a:extLst>
          </p:cNvPr>
          <p:cNvSpPr/>
          <p:nvPr/>
        </p:nvSpPr>
        <p:spPr>
          <a:xfrm>
            <a:off x="9080369" y="2654488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1F293A-6CDD-B34E-A85D-C212ABA472D8}"/>
              </a:ext>
            </a:extLst>
          </p:cNvPr>
          <p:cNvSpPr/>
          <p:nvPr/>
        </p:nvSpPr>
        <p:spPr>
          <a:xfrm>
            <a:off x="3360823" y="4426137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8DD0BB-C050-0049-9185-C7F8B06357B2}"/>
              </a:ext>
            </a:extLst>
          </p:cNvPr>
          <p:cNvSpPr/>
          <p:nvPr/>
        </p:nvSpPr>
        <p:spPr>
          <a:xfrm>
            <a:off x="6220596" y="44261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Gegevensmutatie als CloudEvent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EEFEE5-9C9F-FE47-A41D-CACB2D02C6D2}"/>
              </a:ext>
            </a:extLst>
          </p:cNvPr>
          <p:cNvSpPr/>
          <p:nvPr/>
        </p:nvSpPr>
        <p:spPr>
          <a:xfrm>
            <a:off x="9080369" y="44261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Gegevensmutatie als CloudEvent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F5AD16-3879-EB4E-9B5C-EB7F6BF3D3D9}"/>
              </a:ext>
            </a:extLst>
          </p:cNvPr>
          <p:cNvSpPr/>
          <p:nvPr/>
        </p:nvSpPr>
        <p:spPr>
          <a:xfrm>
            <a:off x="3360823" y="5307009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110437-77D0-9B44-8B2E-5A21A8B3A410}"/>
              </a:ext>
            </a:extLst>
          </p:cNvPr>
          <p:cNvSpPr/>
          <p:nvPr/>
        </p:nvSpPr>
        <p:spPr>
          <a:xfrm>
            <a:off x="6220596" y="5307009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</a:rPr>
              <a:t>'object x gewijzigd'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27F187-65F3-5B4C-9FB0-88489F70C7C8}"/>
              </a:ext>
            </a:extLst>
          </p:cNvPr>
          <p:cNvSpPr/>
          <p:nvPr/>
        </p:nvSpPr>
        <p:spPr>
          <a:xfrm>
            <a:off x="9080369" y="5307009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</a:rPr>
              <a:t>'object x gewijzigd'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813EF4-E190-F74D-B48A-CCBB9DB78694}"/>
              </a:ext>
            </a:extLst>
          </p:cNvPr>
          <p:cNvSpPr/>
          <p:nvPr/>
        </p:nvSpPr>
        <p:spPr>
          <a:xfrm>
            <a:off x="3360823" y="422064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Bron-/basisregistratie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E0B651-2A50-C147-AC12-4B10496EC49F}"/>
              </a:ext>
            </a:extLst>
          </p:cNvPr>
          <p:cNvSpPr/>
          <p:nvPr/>
        </p:nvSpPr>
        <p:spPr>
          <a:xfrm>
            <a:off x="6220596" y="422759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Makelaar / Intermediair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8DCB7-64B3-6B44-9FCF-4C0953814C61}"/>
              </a:ext>
            </a:extLst>
          </p:cNvPr>
          <p:cNvSpPr/>
          <p:nvPr/>
        </p:nvSpPr>
        <p:spPr>
          <a:xfrm>
            <a:off x="9080369" y="413994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Afnemer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842AC3-2F3F-6941-B372-555458832726}"/>
              </a:ext>
            </a:extLst>
          </p:cNvPr>
          <p:cNvSpPr/>
          <p:nvPr/>
        </p:nvSpPr>
        <p:spPr>
          <a:xfrm>
            <a:off x="513633" y="353938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</a:rPr>
              <a:t>+ Afgeleide aanleiding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3A945-49BC-3E49-A782-F8E9D3AC58EC}"/>
              </a:ext>
            </a:extLst>
          </p:cNvPr>
          <p:cNvSpPr/>
          <p:nvPr/>
        </p:nvSpPr>
        <p:spPr>
          <a:xfrm>
            <a:off x="3360667" y="353938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Aanleiding afleiden</a:t>
            </a:r>
          </a:p>
          <a:p>
            <a:pPr algn="ctr"/>
            <a:r>
              <a:rPr lang="en-NL" sz="1200">
                <a:solidFill>
                  <a:schemeClr val="tx1"/>
                </a:solidFill>
              </a:rPr>
              <a:t>(waar mogelijk)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6BCF95-3628-1C4C-862C-3FB4142AEEFB}"/>
              </a:ext>
            </a:extLst>
          </p:cNvPr>
          <p:cNvSpPr/>
          <p:nvPr/>
        </p:nvSpPr>
        <p:spPr>
          <a:xfrm>
            <a:off x="6220440" y="353938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Aanleiding afleiden</a:t>
            </a:r>
          </a:p>
          <a:p>
            <a:pPr algn="ctr"/>
            <a:r>
              <a:rPr lang="en-NL" sz="1200">
                <a:solidFill>
                  <a:schemeClr val="tx1"/>
                </a:solidFill>
              </a:rPr>
              <a:t>(waar mogelijk)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B0D8-48A6-644D-B1A5-0AEAB8D9DD9A}"/>
              </a:ext>
            </a:extLst>
          </p:cNvPr>
          <p:cNvSpPr/>
          <p:nvPr/>
        </p:nvSpPr>
        <p:spPr>
          <a:xfrm>
            <a:off x="9080213" y="353938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</a:rPr>
              <a:t>Aanleiding afleiden</a:t>
            </a:r>
          </a:p>
          <a:p>
            <a:pPr algn="ctr"/>
            <a:r>
              <a:rPr lang="en-NL" sz="1200">
                <a:solidFill>
                  <a:schemeClr val="tx1"/>
                </a:solidFill>
              </a:rPr>
              <a:t>(waar mogelijk)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AD9ABAB-7029-BF43-9538-4F2E2F04F68D}"/>
              </a:ext>
            </a:extLst>
          </p:cNvPr>
          <p:cNvSpPr/>
          <p:nvPr/>
        </p:nvSpPr>
        <p:spPr>
          <a:xfrm>
            <a:off x="7842044" y="2330838"/>
            <a:ext cx="2447311" cy="1008028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Soms verrijking van inhoud nodig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10579B3-32E0-5549-A417-3C2681F890E4}"/>
              </a:ext>
            </a:extLst>
          </p:cNvPr>
          <p:cNvSpPr/>
          <p:nvPr/>
        </p:nvSpPr>
        <p:spPr>
          <a:xfrm rot="10800000">
            <a:off x="8781061" y="3122550"/>
            <a:ext cx="473707" cy="2607174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2" name="Tekstvak 6">
            <a:extLst>
              <a:ext uri="{FF2B5EF4-FFF2-40B4-BE49-F238E27FC236}">
                <a16:creationId xmlns:a16="http://schemas.microsoft.com/office/drawing/2014/main" id="{2E7D712E-2827-AB41-BB0A-942EF2060D04}"/>
              </a:ext>
            </a:extLst>
          </p:cNvPr>
          <p:cNvSpPr txBox="1"/>
          <p:nvPr/>
        </p:nvSpPr>
        <p:spPr>
          <a:xfrm>
            <a:off x="10444406" y="6611779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Unsplash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, ©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Pawel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Czerwinski</a:t>
            </a:r>
            <a:endParaRPr lang="nl-NL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67" grpId="0" animBg="1"/>
      <p:bldP spid="68" grpId="0" animBg="1"/>
      <p:bldP spid="3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2A648-7283-7549-8C18-D97B10CE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"e</a:t>
            </a:r>
            <a:r>
              <a:rPr lang="en-NL"/>
              <a:t>venttypes.overheid.nl"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A952B-5AD1-EF4F-9EF1-750439E72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0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C0C-CCF6-114E-94A7-01D904E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Bevindingen bij definieren typen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FD83-AEED-5C44-97EA-336C7FB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NL"/>
          </a:p>
          <a:p>
            <a:r>
              <a:rPr lang="en-GB"/>
              <a:t>Document </a:t>
            </a:r>
            <a:r>
              <a:rPr lang="en-GB" err="1"/>
              <a:t>toegevoegd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</a:t>
            </a:r>
            <a:r>
              <a:rPr lang="en-GB" err="1"/>
              <a:t>zaak</a:t>
            </a:r>
            <a:endParaRPr lang="en-GB"/>
          </a:p>
          <a:p>
            <a:pPr lvl="1"/>
            <a:r>
              <a:rPr lang="en-GB"/>
              <a:t>Document </a:t>
            </a:r>
            <a:r>
              <a:rPr lang="en-GB" err="1"/>
              <a:t>toegevoegd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</a:t>
            </a:r>
            <a:r>
              <a:rPr lang="en-GB" err="1"/>
              <a:t>zaak</a:t>
            </a:r>
            <a:r>
              <a:rPr lang="en-GB"/>
              <a:t> (</a:t>
            </a:r>
            <a:r>
              <a:rPr lang="en-GB" err="1"/>
              <a:t>vanuit</a:t>
            </a:r>
            <a:r>
              <a:rPr lang="en-GB"/>
              <a:t> </a:t>
            </a:r>
            <a:r>
              <a:rPr lang="en-GB" err="1"/>
              <a:t>zaakregistratie</a:t>
            </a:r>
            <a:r>
              <a:rPr lang="en-GB"/>
              <a:t>)</a:t>
            </a:r>
          </a:p>
          <a:p>
            <a:pPr lvl="1"/>
            <a:r>
              <a:rPr lang="en-GB" err="1"/>
              <a:t>Zaak</a:t>
            </a:r>
            <a:r>
              <a:rPr lang="en-GB"/>
              <a:t> </a:t>
            </a:r>
            <a:r>
              <a:rPr lang="en-GB" err="1"/>
              <a:t>toegevoegd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document (</a:t>
            </a:r>
            <a:r>
              <a:rPr lang="en-GB" err="1"/>
              <a:t>vanuit</a:t>
            </a:r>
            <a:r>
              <a:rPr lang="en-GB"/>
              <a:t> </a:t>
            </a:r>
            <a:r>
              <a:rPr lang="en-GB" err="1"/>
              <a:t>documentregistratie</a:t>
            </a:r>
            <a:r>
              <a:rPr lang="en-GB"/>
              <a:t>)</a:t>
            </a:r>
          </a:p>
          <a:p>
            <a:endParaRPr lang="en-GB"/>
          </a:p>
          <a:p>
            <a:r>
              <a:rPr lang="en-GB"/>
              <a:t>Z</a:t>
            </a:r>
            <a:r>
              <a:rPr lang="en-NL"/>
              <a:t>aakstatus</a:t>
            </a:r>
          </a:p>
          <a:p>
            <a:pPr lvl="1"/>
            <a:r>
              <a:rPr lang="en-GB"/>
              <a:t>n</a:t>
            </a:r>
            <a:r>
              <a:rPr lang="en-NL"/>
              <a:t>l.vng.zgw.zaken.status.create</a:t>
            </a:r>
          </a:p>
          <a:p>
            <a:pPr lvl="1"/>
            <a:r>
              <a:rPr lang="en-GB" err="1"/>
              <a:t>nl.overheid.zaken.zaakstatus-gewijzigd</a:t>
            </a:r>
            <a:endParaRPr lang="en-NL"/>
          </a:p>
          <a:p>
            <a:pPr lvl="1"/>
            <a:endParaRPr lang="en-NL"/>
          </a:p>
          <a:p>
            <a:r>
              <a:rPr lang="en-GB" err="1"/>
              <a:t>Huwelijk</a:t>
            </a:r>
            <a:endParaRPr lang="en-GB"/>
          </a:p>
          <a:p>
            <a:pPr lvl="1"/>
            <a:r>
              <a:rPr lang="en-GB"/>
              <a:t>H</a:t>
            </a:r>
            <a:r>
              <a:rPr lang="en-NL"/>
              <a:t>uwelijk-voltrokken </a:t>
            </a:r>
          </a:p>
          <a:p>
            <a:pPr lvl="1"/>
            <a:r>
              <a:rPr lang="en-NL"/>
              <a:t>Persoon-gehuwd</a:t>
            </a:r>
          </a:p>
          <a:p>
            <a:pPr marL="0" indent="0">
              <a:buNone/>
            </a:pPr>
            <a:endParaRPr lang="en-NL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BB78A1E-D23D-5F4B-89B7-3BEC5972DE1D}"/>
              </a:ext>
            </a:extLst>
          </p:cNvPr>
          <p:cNvSpPr/>
          <p:nvPr/>
        </p:nvSpPr>
        <p:spPr>
          <a:xfrm>
            <a:off x="6285298" y="2980742"/>
            <a:ext cx="2110558" cy="1008028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Domein bepaalt het event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48038F-061D-FF47-A397-3FC5F1A9FC4B}"/>
              </a:ext>
            </a:extLst>
          </p:cNvPr>
          <p:cNvSpPr/>
          <p:nvPr/>
        </p:nvSpPr>
        <p:spPr>
          <a:xfrm>
            <a:off x="8621677" y="917356"/>
            <a:ext cx="2041285" cy="1208245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Keuze voor 'partitionering'</a:t>
            </a:r>
          </a:p>
          <a:p>
            <a:pPr algn="ctr"/>
            <a:r>
              <a:rPr lang="en-NL" sz="1400"/>
              <a:t>bepaalt events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0F9C40D-57C4-464D-AF55-F2ED08DFB161}"/>
              </a:ext>
            </a:extLst>
          </p:cNvPr>
          <p:cNvSpPr/>
          <p:nvPr/>
        </p:nvSpPr>
        <p:spPr>
          <a:xfrm>
            <a:off x="4155477" y="4398047"/>
            <a:ext cx="4240379" cy="205565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Bijhoudingsprocessen van het bronregister/wet en regelgeving, bepalen de events.</a:t>
            </a:r>
          </a:p>
          <a:p>
            <a:pPr algn="ctr"/>
            <a:endParaRPr lang="en-NL" sz="1400"/>
          </a:p>
          <a:p>
            <a:pPr algn="ctr"/>
            <a:r>
              <a:rPr lang="en-NL" sz="1400"/>
              <a:t>Afnemers hebben mogelijk behoefte aan afgeleide events.</a:t>
            </a:r>
          </a:p>
        </p:txBody>
      </p:sp>
    </p:spTree>
    <p:extLst>
      <p:ext uri="{BB962C8B-B14F-4D97-AF65-F5344CB8AC3E}">
        <p14:creationId xmlns:p14="http://schemas.microsoft.com/office/powerpoint/2010/main" val="277607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C0C-CCF6-114E-94A7-01D904E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Bevindingen bij definieren typen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FD83-AEED-5C44-97EA-336C7FB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L"/>
          </a:p>
          <a:p>
            <a:r>
              <a:rPr lang="en-GB" err="1"/>
              <a:t>Verblijfsadres</a:t>
            </a:r>
            <a:endParaRPr lang="en-GB"/>
          </a:p>
          <a:p>
            <a:pPr lvl="1"/>
            <a:r>
              <a:rPr lang="en-GB" err="1"/>
              <a:t>nl.brp.P</a:t>
            </a:r>
            <a:r>
              <a:rPr lang="en-NL"/>
              <a:t>ersoon-verhuisd</a:t>
            </a:r>
          </a:p>
          <a:p>
            <a:pPr lvl="1"/>
            <a:r>
              <a:rPr lang="en-NL"/>
              <a:t>nl.brp.infrastructurelewijziging-plaatsgevonden</a:t>
            </a:r>
          </a:p>
          <a:p>
            <a:pPr lvl="1"/>
            <a:r>
              <a:rPr lang="en-NL"/>
              <a:t>nl.brp.verblijfsadres-gewijzigd</a:t>
            </a:r>
          </a:p>
          <a:p>
            <a:pPr lvl="1"/>
            <a:r>
              <a:rPr lang="en-NL"/>
              <a:t>nl.brp.correctie … ?</a:t>
            </a:r>
          </a:p>
          <a:p>
            <a:endParaRPr lang="en-NL"/>
          </a:p>
          <a:p>
            <a:r>
              <a:rPr lang="en-NL"/>
              <a:t>BAG</a:t>
            </a:r>
          </a:p>
          <a:p>
            <a:pPr lvl="1"/>
            <a:r>
              <a:rPr lang="en-NL"/>
              <a:t>nl.bag.straatnaam-gewijzigd</a:t>
            </a:r>
          </a:p>
          <a:p>
            <a:pPr lvl="1"/>
            <a:r>
              <a:rPr lang="en-NL"/>
              <a:t>nl.brp.infrastructurelewijziging-plaatsgevonden</a:t>
            </a:r>
          </a:p>
          <a:p>
            <a:pPr lvl="2"/>
            <a:r>
              <a:rPr lang="en-NL"/>
              <a:t>Is eigenlijk een afleidbaar event!</a:t>
            </a:r>
          </a:p>
          <a:p>
            <a:pPr lvl="2"/>
            <a:r>
              <a:rPr lang="en-NL"/>
              <a:t>We hadden vanuit de BRP kunnen verwijzen naar de BAG</a:t>
            </a:r>
          </a:p>
          <a:p>
            <a:pPr lvl="1"/>
            <a:endParaRPr lang="en-NL"/>
          </a:p>
          <a:p>
            <a:endParaRPr lang="en-NL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FBFD213-C15B-0C43-89B1-5ABFC8928880}"/>
              </a:ext>
            </a:extLst>
          </p:cNvPr>
          <p:cNvSpPr/>
          <p:nvPr/>
        </p:nvSpPr>
        <p:spPr>
          <a:xfrm>
            <a:off x="5061060" y="2727834"/>
            <a:ext cx="4339880" cy="140233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Aanvullende bijhoudingsprocessen voor correcties en 'ongedaan maken' kunnen ook leiden tot events.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095F0-4E28-3145-98CE-DED0C10E34D3}"/>
              </a:ext>
            </a:extLst>
          </p:cNvPr>
          <p:cNvCxnSpPr>
            <a:endCxn id="4" idx="2"/>
          </p:cNvCxnSpPr>
          <p:nvPr/>
        </p:nvCxnSpPr>
        <p:spPr>
          <a:xfrm>
            <a:off x="4186592" y="3309977"/>
            <a:ext cx="887930" cy="119023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7" name="Cloud 6">
            <a:extLst>
              <a:ext uri="{FF2B5EF4-FFF2-40B4-BE49-F238E27FC236}">
                <a16:creationId xmlns:a16="http://schemas.microsoft.com/office/drawing/2014/main" id="{266272EE-DC54-DB4C-B963-11EFA2556542}"/>
              </a:ext>
            </a:extLst>
          </p:cNvPr>
          <p:cNvSpPr/>
          <p:nvPr/>
        </p:nvSpPr>
        <p:spPr>
          <a:xfrm>
            <a:off x="8054098" y="4681466"/>
            <a:ext cx="2980850" cy="1402332"/>
          </a:xfrm>
          <a:prstGeom prst="cloud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/>
              <a:t>Keuze voor redundantie leidt tot afgeleide events</a:t>
            </a:r>
          </a:p>
        </p:txBody>
      </p:sp>
    </p:spTree>
    <p:extLst>
      <p:ext uri="{BB962C8B-B14F-4D97-AF65-F5344CB8AC3E}">
        <p14:creationId xmlns:p14="http://schemas.microsoft.com/office/powerpoint/2010/main" val="4944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/>
                <a:t>Community</a:t>
              </a:r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E44EA4D2-8EB3-4076-85B1-C3038333D013}"/>
              </a:ext>
            </a:extLst>
          </p:cNvPr>
          <p:cNvSpPr/>
          <p:nvPr/>
        </p:nvSpPr>
        <p:spPr>
          <a:xfrm>
            <a:off x="119336" y="119641"/>
            <a:ext cx="11953328" cy="573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accent1">
                    <a:lumMod val="50000"/>
                  </a:schemeClr>
                </a:solidFill>
              </a:rPr>
              <a:t>Nederlandse Notificatie Strategie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3F8C6E8D-CF8B-4104-8F44-2BD44A7577AF}"/>
              </a:ext>
            </a:extLst>
          </p:cNvPr>
          <p:cNvSpPr/>
          <p:nvPr/>
        </p:nvSpPr>
        <p:spPr>
          <a:xfrm>
            <a:off x="119336" y="1127532"/>
            <a:ext cx="9509220" cy="377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solidFill>
                  <a:schemeClr val="accent1">
                    <a:lumMod val="50000"/>
                  </a:schemeClr>
                </a:solidFill>
              </a:rPr>
              <a:t>Project Notificatieservices deel 2</a:t>
            </a:r>
            <a:endParaRPr lang="nl-NL" sz="12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2802" y="2937597"/>
            <a:ext cx="2218545" cy="2189646"/>
            <a:chOff x="132802" y="2937597"/>
            <a:chExt cx="2218545" cy="2189646"/>
          </a:xfrm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2802" y="3709253"/>
              <a:ext cx="220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Informatie en</a:t>
              </a:r>
            </a:p>
            <a:p>
              <a:pPr algn="ctr"/>
              <a:r>
                <a:rPr lang="nl-NL" b="1"/>
                <a:t>kaders</a:t>
              </a:r>
            </a:p>
          </p:txBody>
        </p:sp>
      </p:grp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9308F209-A61B-4854-B3A3-80A46DED8DB5}"/>
              </a:ext>
            </a:extLst>
          </p:cNvPr>
          <p:cNvSpPr/>
          <p:nvPr/>
        </p:nvSpPr>
        <p:spPr>
          <a:xfrm rot="21300000">
            <a:off x="4947922" y="2273552"/>
            <a:ext cx="2321840" cy="1238349"/>
          </a:xfrm>
          <a:custGeom>
            <a:avLst/>
            <a:gdLst>
              <a:gd name="connsiteX0" fmla="*/ 2321840 w 2321840"/>
              <a:gd name="connsiteY0" fmla="*/ 0 h 1238349"/>
              <a:gd name="connsiteX1" fmla="*/ 2213499 w 2321840"/>
              <a:gd name="connsiteY1" fmla="*/ 1238348 h 1238349"/>
              <a:gd name="connsiteX2" fmla="*/ 0 w 2321840"/>
              <a:gd name="connsiteY2" fmla="*/ 1238349 h 1238349"/>
              <a:gd name="connsiteX3" fmla="*/ 95192 w 2321840"/>
              <a:gd name="connsiteY3" fmla="*/ 150300 h 1238349"/>
              <a:gd name="connsiteX4" fmla="*/ 2321840 w 2321840"/>
              <a:gd name="connsiteY4" fmla="*/ 0 h 123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840" h="1238349">
                <a:moveTo>
                  <a:pt x="2321840" y="0"/>
                </a:moveTo>
                <a:lnTo>
                  <a:pt x="2213499" y="1238348"/>
                </a:lnTo>
                <a:lnTo>
                  <a:pt x="0" y="1238349"/>
                </a:lnTo>
                <a:lnTo>
                  <a:pt x="95192" y="150300"/>
                </a:lnTo>
                <a:lnTo>
                  <a:pt x="232184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552A2740-6FED-4ED7-8262-0003E3BFDFBA}"/>
              </a:ext>
            </a:extLst>
          </p:cNvPr>
          <p:cNvSpPr/>
          <p:nvPr/>
        </p:nvSpPr>
        <p:spPr>
          <a:xfrm rot="21300000">
            <a:off x="4979660" y="3533314"/>
            <a:ext cx="2295236" cy="1357321"/>
          </a:xfrm>
          <a:custGeom>
            <a:avLst/>
            <a:gdLst>
              <a:gd name="connsiteX0" fmla="*/ 2295236 w 2295236"/>
              <a:gd name="connsiteY0" fmla="*/ 0 h 1357321"/>
              <a:gd name="connsiteX1" fmla="*/ 2176486 w 2295236"/>
              <a:gd name="connsiteY1" fmla="*/ 1357321 h 1357321"/>
              <a:gd name="connsiteX2" fmla="*/ 0 w 2295236"/>
              <a:gd name="connsiteY2" fmla="*/ 934255 h 1357321"/>
              <a:gd name="connsiteX3" fmla="*/ 81737 w 2295236"/>
              <a:gd name="connsiteY3" fmla="*/ 0 h 1357321"/>
              <a:gd name="connsiteX4" fmla="*/ 2295236 w 2295236"/>
              <a:gd name="connsiteY4" fmla="*/ 0 h 13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5236" h="1357321">
                <a:moveTo>
                  <a:pt x="2295236" y="0"/>
                </a:moveTo>
                <a:lnTo>
                  <a:pt x="2176486" y="1357321"/>
                </a:lnTo>
                <a:lnTo>
                  <a:pt x="0" y="934255"/>
                </a:lnTo>
                <a:lnTo>
                  <a:pt x="81737" y="0"/>
                </a:lnTo>
                <a:lnTo>
                  <a:pt x="229523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749904"/>
              <a:ext cx="21896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Overige formaten/bindingen</a:t>
              </a:r>
            </a:p>
            <a:p>
              <a:pPr algn="ctr"/>
              <a:r>
                <a:rPr lang="nl-NL" sz="1400" b="1" dirty="0"/>
                <a:t>XML, </a:t>
              </a:r>
              <a:r>
                <a:rPr lang="nl-NL" sz="1400" b="1" dirty="0" err="1"/>
                <a:t>ebMS</a:t>
              </a:r>
              <a:r>
                <a:rPr lang="nl-NL" sz="1400" b="1" dirty="0"/>
                <a:t>, AMQP …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6EF257-76FA-FF42-979B-271080DDB598}"/>
              </a:ext>
            </a:extLst>
          </p:cNvPr>
          <p:cNvGrpSpPr/>
          <p:nvPr/>
        </p:nvGrpSpPr>
        <p:grpSpPr>
          <a:xfrm>
            <a:off x="748034" y="2557854"/>
            <a:ext cx="4041587" cy="3593517"/>
            <a:chOff x="748034" y="2557854"/>
            <a:chExt cx="4041587" cy="3593517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C59C4693-60B4-4C07-AC54-BCB90569AC5B}"/>
                </a:ext>
              </a:extLst>
            </p:cNvPr>
            <p:cNvGrpSpPr/>
            <p:nvPr/>
          </p:nvGrpSpPr>
          <p:grpSpPr>
            <a:xfrm>
              <a:off x="2574912" y="2557854"/>
              <a:ext cx="2214709" cy="2962354"/>
              <a:chOff x="2574912" y="2557854"/>
              <a:chExt cx="2214709" cy="2962354"/>
            </a:xfrm>
          </p:grpSpPr>
          <p:sp>
            <p:nvSpPr>
              <p:cNvPr id="13" name="Trapezium 12">
                <a:extLst>
                  <a:ext uri="{FF2B5EF4-FFF2-40B4-BE49-F238E27FC236}">
                    <a16:creationId xmlns:a16="http://schemas.microsoft.com/office/drawing/2014/main" id="{538764C4-B429-4C9A-8C5D-2C5F4A1359B3}"/>
                  </a:ext>
                </a:extLst>
              </p:cNvPr>
              <p:cNvSpPr/>
              <p:nvPr/>
            </p:nvSpPr>
            <p:spPr>
              <a:xfrm rot="16200000">
                <a:off x="2205906" y="2936493"/>
                <a:ext cx="2962354" cy="2205076"/>
              </a:xfrm>
              <a:prstGeom prst="trapezoid">
                <a:avLst>
                  <a:gd name="adj" fmla="val 156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82ABE8A-0180-4356-82ED-2133E3C40139}"/>
                  </a:ext>
                </a:extLst>
              </p:cNvPr>
              <p:cNvSpPr txBox="1"/>
              <p:nvPr/>
            </p:nvSpPr>
            <p:spPr>
              <a:xfrm>
                <a:off x="2574912" y="3679681"/>
                <a:ext cx="2207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Afspraken en handreikingen</a:t>
                </a:r>
              </a:p>
            </p:txBody>
          </p:sp>
        </p:grpSp>
        <p:sp>
          <p:nvSpPr>
            <p:cNvPr id="74" name="Pijl: rechts 73">
              <a:extLst>
                <a:ext uri="{FF2B5EF4-FFF2-40B4-BE49-F238E27FC236}">
                  <a16:creationId xmlns:a16="http://schemas.microsoft.com/office/drawing/2014/main" id="{413DF9E2-246F-46C6-AF2D-BD2D00895F78}"/>
                </a:ext>
              </a:extLst>
            </p:cNvPr>
            <p:cNvSpPr/>
            <p:nvPr/>
          </p:nvSpPr>
          <p:spPr>
            <a:xfrm>
              <a:off x="2179538" y="3749811"/>
              <a:ext cx="674756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6" name="Rechthoek: ezelsoor 25">
              <a:extLst>
                <a:ext uri="{FF2B5EF4-FFF2-40B4-BE49-F238E27FC236}">
                  <a16:creationId xmlns:a16="http://schemas.microsoft.com/office/drawing/2014/main" id="{83347B23-20A8-4785-935B-D82BF4574534}"/>
                </a:ext>
              </a:extLst>
            </p:cNvPr>
            <p:cNvSpPr/>
            <p:nvPr/>
          </p:nvSpPr>
          <p:spPr>
            <a:xfrm>
              <a:off x="748034" y="5660703"/>
              <a:ext cx="1885352" cy="490668"/>
            </a:xfrm>
            <a:prstGeom prst="foldedCorner">
              <a:avLst>
                <a:gd name="adj" fmla="val 26178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200">
                  <a:solidFill>
                    <a:schemeClr val="tx1"/>
                  </a:solidFill>
                </a:rPr>
                <a:t>Inventarisatie knelpunten en randvoorwaarden</a:t>
              </a:r>
            </a:p>
          </p:txBody>
        </p:sp>
        <p:sp>
          <p:nvSpPr>
            <p:cNvPr id="27" name="Pijl: rechts 26">
              <a:extLst>
                <a:ext uri="{FF2B5EF4-FFF2-40B4-BE49-F238E27FC236}">
                  <a16:creationId xmlns:a16="http://schemas.microsoft.com/office/drawing/2014/main" id="{E9AE5539-4AF9-47E4-80A0-A0C2AFF18F94}"/>
                </a:ext>
              </a:extLst>
            </p:cNvPr>
            <p:cNvSpPr/>
            <p:nvPr/>
          </p:nvSpPr>
          <p:spPr>
            <a:xfrm rot="5400000">
              <a:off x="2146441" y="5147496"/>
              <a:ext cx="646330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Folded Corner 8">
            <a:extLst>
              <a:ext uri="{FF2B5EF4-FFF2-40B4-BE49-F238E27FC236}">
                <a16:creationId xmlns:a16="http://schemas.microsoft.com/office/drawing/2014/main" id="{375BD51E-F045-4043-A338-B366CD8EAC91}"/>
              </a:ext>
            </a:extLst>
          </p:cNvPr>
          <p:cNvSpPr/>
          <p:nvPr/>
        </p:nvSpPr>
        <p:spPr>
          <a:xfrm>
            <a:off x="501628" y="2584128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Wereldwijd: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 Events</a:t>
            </a:r>
          </a:p>
        </p:txBody>
      </p: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A5629250-260F-8A4A-A531-ABC180B4F32B}"/>
              </a:ext>
            </a:extLst>
          </p:cNvPr>
          <p:cNvSpPr/>
          <p:nvPr/>
        </p:nvSpPr>
        <p:spPr>
          <a:xfrm>
            <a:off x="2699778" y="5301378"/>
            <a:ext cx="1974607" cy="1160085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Processimulatie (loopt)</a:t>
            </a:r>
          </a:p>
          <a:p>
            <a:pPr algn="ctr"/>
            <a:endParaRPr lang="en-NL" sz="1400">
              <a:solidFill>
                <a:sysClr val="windowText" lastClr="000000"/>
              </a:solidFill>
            </a:endParaRPr>
          </a:p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Randvoorwaarden/</a:t>
            </a:r>
          </a:p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knelpunten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44473E05-9CCA-634C-A657-67313AA9CD3B}"/>
              </a:ext>
            </a:extLst>
          </p:cNvPr>
          <p:cNvSpPr/>
          <p:nvPr/>
        </p:nvSpPr>
        <p:spPr>
          <a:xfrm>
            <a:off x="3611868" y="5576418"/>
            <a:ext cx="257371" cy="242115"/>
          </a:xfrm>
          <a:prstGeom prst="rightArrow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ep 3">
            <a:extLst>
              <a:ext uri="{FF2B5EF4-FFF2-40B4-BE49-F238E27FC236}">
                <a16:creationId xmlns:a16="http://schemas.microsoft.com/office/drawing/2014/main" id="{9DCD8243-8576-174C-806F-D3387ABAA146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54" name="Vrije vorm: vorm 39">
              <a:extLst>
                <a:ext uri="{FF2B5EF4-FFF2-40B4-BE49-F238E27FC236}">
                  <a16:creationId xmlns:a16="http://schemas.microsoft.com/office/drawing/2014/main" id="{DCF58BC3-6DA5-264A-A16D-202A84AAAE0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5" name="Tekstvak 45">
              <a:extLst>
                <a:ext uri="{FF2B5EF4-FFF2-40B4-BE49-F238E27FC236}">
                  <a16:creationId xmlns:a16="http://schemas.microsoft.com/office/drawing/2014/main" id="{A6459DA3-09A8-9742-AA96-A40AF6808F6D}"/>
                </a:ext>
              </a:extLst>
            </p:cNvPr>
            <p:cNvSpPr txBox="1"/>
            <p:nvPr/>
          </p:nvSpPr>
          <p:spPr>
            <a:xfrm>
              <a:off x="5015609" y="2511633"/>
              <a:ext cx="21896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dirty="0"/>
                <a:t>(concept)</a:t>
              </a:r>
              <a:endParaRPr lang="nl-NL" sz="1400" b="1" dirty="0"/>
            </a:p>
            <a:p>
              <a:pPr algn="ctr"/>
              <a:r>
                <a:rPr lang="nl-NL" b="1" dirty="0"/>
                <a:t>Berichtstandaard</a:t>
              </a:r>
              <a:r>
                <a:rPr lang="nl-NL" sz="1400" dirty="0"/>
                <a:t> </a:t>
              </a:r>
              <a:r>
                <a:rPr lang="nl-NL" sz="1400" b="1" dirty="0"/>
                <a:t>Syntax/Semantiek</a:t>
              </a:r>
            </a:p>
          </p:txBody>
        </p:sp>
      </p:grpSp>
      <p:grpSp>
        <p:nvGrpSpPr>
          <p:cNvPr id="56" name="Groep 4">
            <a:extLst>
              <a:ext uri="{FF2B5EF4-FFF2-40B4-BE49-F238E27FC236}">
                <a16:creationId xmlns:a16="http://schemas.microsoft.com/office/drawing/2014/main" id="{4FF64BB1-64AF-B543-ABD1-392FEA0E492B}"/>
              </a:ext>
            </a:extLst>
          </p:cNvPr>
          <p:cNvGrpSpPr/>
          <p:nvPr/>
        </p:nvGrpSpPr>
        <p:grpSpPr>
          <a:xfrm>
            <a:off x="4979660" y="3533314"/>
            <a:ext cx="2295236" cy="1357321"/>
            <a:chOff x="4979660" y="3533314"/>
            <a:chExt cx="2295236" cy="1357321"/>
          </a:xfrm>
        </p:grpSpPr>
        <p:sp>
          <p:nvSpPr>
            <p:cNvPr id="57" name="Vrije vorm: vorm 34">
              <a:extLst>
                <a:ext uri="{FF2B5EF4-FFF2-40B4-BE49-F238E27FC236}">
                  <a16:creationId xmlns:a16="http://schemas.microsoft.com/office/drawing/2014/main" id="{82E998A9-49CB-3941-B516-C433F789D039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8" name="Tekstvak 46">
              <a:extLst>
                <a:ext uri="{FF2B5EF4-FFF2-40B4-BE49-F238E27FC236}">
                  <a16:creationId xmlns:a16="http://schemas.microsoft.com/office/drawing/2014/main" id="{626BF15E-9A69-6443-9796-D670C95FAAF2}"/>
                </a:ext>
              </a:extLst>
            </p:cNvPr>
            <p:cNvSpPr txBox="1"/>
            <p:nvPr/>
          </p:nvSpPr>
          <p:spPr>
            <a:xfrm>
              <a:off x="5004733" y="3661605"/>
              <a:ext cx="2189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(concept)</a:t>
              </a:r>
            </a:p>
            <a:p>
              <a:pPr algn="ctr"/>
              <a:r>
                <a:rPr lang="nl-NL" b="1" dirty="0" err="1"/>
                <a:t>RESTful</a:t>
              </a:r>
              <a:r>
                <a:rPr lang="nl-NL" b="1" dirty="0"/>
                <a:t> Bindingen</a:t>
              </a:r>
            </a:p>
            <a:p>
              <a:pPr algn="ctr"/>
              <a:r>
                <a:rPr lang="nl-NL" sz="1400" b="1" dirty="0"/>
                <a:t>HTTP/JSON/</a:t>
              </a:r>
              <a:r>
                <a:rPr lang="nl-NL" sz="1400" b="1" dirty="0" err="1"/>
                <a:t>Webhook</a:t>
              </a:r>
              <a:endParaRPr lang="nl-NL" sz="1400" b="1" dirty="0"/>
            </a:p>
          </p:txBody>
        </p:sp>
      </p:grp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CE507CBE-5281-104D-B996-F4A87EE22FCF}"/>
              </a:ext>
            </a:extLst>
          </p:cNvPr>
          <p:cNvSpPr/>
          <p:nvPr/>
        </p:nvSpPr>
        <p:spPr>
          <a:xfrm>
            <a:off x="4126766" y="1735374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NL GOV profiel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 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1E751-2958-9E48-8BBA-814B76A18153}"/>
              </a:ext>
            </a:extLst>
          </p:cNvPr>
          <p:cNvGrpSpPr/>
          <p:nvPr/>
        </p:nvGrpSpPr>
        <p:grpSpPr>
          <a:xfrm>
            <a:off x="6824600" y="1893640"/>
            <a:ext cx="2919461" cy="3260835"/>
            <a:chOff x="6824600" y="1893640"/>
            <a:chExt cx="2919461" cy="3260835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D616DE9C-43A1-4E73-A07A-D14DD74121AC}"/>
                </a:ext>
              </a:extLst>
            </p:cNvPr>
            <p:cNvGrpSpPr/>
            <p:nvPr/>
          </p:nvGrpSpPr>
          <p:grpSpPr>
            <a:xfrm>
              <a:off x="7388980" y="1893640"/>
              <a:ext cx="2335360" cy="1392873"/>
              <a:chOff x="7388980" y="1893640"/>
              <a:chExt cx="2335360" cy="1392873"/>
            </a:xfrm>
          </p:grpSpPr>
          <p:sp>
            <p:nvSpPr>
              <p:cNvPr id="41" name="Vrije vorm: vorm 40">
                <a:extLst>
                  <a:ext uri="{FF2B5EF4-FFF2-40B4-BE49-F238E27FC236}">
                    <a16:creationId xmlns:a16="http://schemas.microsoft.com/office/drawing/2014/main" id="{20A982E3-DB69-45F1-ABB0-42E9A0799464}"/>
                  </a:ext>
                </a:extLst>
              </p:cNvPr>
              <p:cNvSpPr/>
              <p:nvPr/>
            </p:nvSpPr>
            <p:spPr>
              <a:xfrm rot="21300000">
                <a:off x="7388980" y="1893640"/>
                <a:ext cx="2335360" cy="1392873"/>
              </a:xfrm>
              <a:custGeom>
                <a:avLst/>
                <a:gdLst>
                  <a:gd name="connsiteX0" fmla="*/ 2335360 w 2335360"/>
                  <a:gd name="connsiteY0" fmla="*/ 0 h 1392873"/>
                  <a:gd name="connsiteX1" fmla="*/ 2213499 w 2335360"/>
                  <a:gd name="connsiteY1" fmla="*/ 1392872 h 1392873"/>
                  <a:gd name="connsiteX2" fmla="*/ 0 w 2335360"/>
                  <a:gd name="connsiteY2" fmla="*/ 1392873 h 1392873"/>
                  <a:gd name="connsiteX3" fmla="*/ 108711 w 2335360"/>
                  <a:gd name="connsiteY3" fmla="*/ 150300 h 1392873"/>
                  <a:gd name="connsiteX4" fmla="*/ 2335360 w 2335360"/>
                  <a:gd name="connsiteY4" fmla="*/ 0 h 13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5360" h="1392873">
                    <a:moveTo>
                      <a:pt x="2335360" y="0"/>
                    </a:moveTo>
                    <a:lnTo>
                      <a:pt x="2213499" y="1392872"/>
                    </a:lnTo>
                    <a:lnTo>
                      <a:pt x="0" y="1392873"/>
                    </a:lnTo>
                    <a:lnTo>
                      <a:pt x="108711" y="150300"/>
                    </a:lnTo>
                    <a:lnTo>
                      <a:pt x="233536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8F8D653E-1BFA-496B-9774-C922DFE5B1F2}"/>
                  </a:ext>
                </a:extLst>
              </p:cNvPr>
              <p:cNvSpPr txBox="1"/>
              <p:nvPr/>
            </p:nvSpPr>
            <p:spPr>
              <a:xfrm>
                <a:off x="7470585" y="2510157"/>
                <a:ext cx="2189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1</a:t>
                </a:r>
                <a:endParaRPr lang="nl-NL" sz="1400" b="1"/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6295167B-41C1-4CA0-9388-4A606B3C8FE1}"/>
                </a:ext>
              </a:extLst>
            </p:cNvPr>
            <p:cNvGrpSpPr/>
            <p:nvPr/>
          </p:nvGrpSpPr>
          <p:grpSpPr>
            <a:xfrm>
              <a:off x="7406131" y="3309153"/>
              <a:ext cx="2337930" cy="1845322"/>
              <a:chOff x="7406131" y="3309153"/>
              <a:chExt cx="2337930" cy="1845322"/>
            </a:xfrm>
          </p:grpSpPr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836CD7C1-5E2D-4AE3-8DE1-D1F58BAC9CD7}"/>
                  </a:ext>
                </a:extLst>
              </p:cNvPr>
              <p:cNvSpPr/>
              <p:nvPr/>
            </p:nvSpPr>
            <p:spPr>
              <a:xfrm rot="21300000">
                <a:off x="7406131" y="3309153"/>
                <a:ext cx="2337930" cy="1845322"/>
              </a:xfrm>
              <a:custGeom>
                <a:avLst/>
                <a:gdLst>
                  <a:gd name="connsiteX0" fmla="*/ 2337930 w 2337930"/>
                  <a:gd name="connsiteY0" fmla="*/ 1 h 1845322"/>
                  <a:gd name="connsiteX1" fmla="*/ 2176486 w 2337930"/>
                  <a:gd name="connsiteY1" fmla="*/ 1845322 h 1845322"/>
                  <a:gd name="connsiteX2" fmla="*/ 0 w 2337930"/>
                  <a:gd name="connsiteY2" fmla="*/ 1422255 h 1845322"/>
                  <a:gd name="connsiteX3" fmla="*/ 124431 w 2337930"/>
                  <a:gd name="connsiteY3" fmla="*/ 0 h 1845322"/>
                  <a:gd name="connsiteX4" fmla="*/ 2337930 w 2337930"/>
                  <a:gd name="connsiteY4" fmla="*/ 1 h 184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930" h="1845322">
                    <a:moveTo>
                      <a:pt x="2337930" y="1"/>
                    </a:moveTo>
                    <a:lnTo>
                      <a:pt x="2176486" y="1845322"/>
                    </a:lnTo>
                    <a:lnTo>
                      <a:pt x="0" y="1422255"/>
                    </a:lnTo>
                    <a:lnTo>
                      <a:pt x="124431" y="0"/>
                    </a:lnTo>
                    <a:lnTo>
                      <a:pt x="2337930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136A9FCC-89F4-4011-9CF6-B8068A067BF9}"/>
                  </a:ext>
                </a:extLst>
              </p:cNvPr>
              <p:cNvSpPr txBox="1"/>
              <p:nvPr/>
            </p:nvSpPr>
            <p:spPr>
              <a:xfrm>
                <a:off x="7440655" y="3926416"/>
                <a:ext cx="2205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2</a:t>
                </a:r>
                <a:endParaRPr lang="nl-NL" sz="1400" b="1"/>
              </a:p>
            </p:txBody>
          </p:sp>
        </p:grpSp>
        <p:pic>
          <p:nvPicPr>
            <p:cNvPr id="71" name="Graphic 70" descr="Recycleren met effen opvulling">
              <a:extLst>
                <a:ext uri="{FF2B5EF4-FFF2-40B4-BE49-F238E27FC236}">
                  <a16:creationId xmlns:a16="http://schemas.microsoft.com/office/drawing/2014/main" id="{E8B8F92F-3280-46EB-80F9-815A3846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4600" y="2856605"/>
              <a:ext cx="1028842" cy="1028842"/>
            </a:xfrm>
            <a:prstGeom prst="rect">
              <a:avLst/>
            </a:prstGeom>
          </p:spPr>
        </p:pic>
      </p:grp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D394528E-21C4-0848-865C-69F709BCC3CC}"/>
              </a:ext>
            </a:extLst>
          </p:cNvPr>
          <p:cNvSpPr/>
          <p:nvPr/>
        </p:nvSpPr>
        <p:spPr>
          <a:xfrm>
            <a:off x="9496666" y="2073594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Binnengemeentelijke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(zaakgericht)</a:t>
            </a:r>
          </a:p>
        </p:txBody>
      </p: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DB27E364-C1AF-9F4A-BA59-12237016721B}"/>
              </a:ext>
            </a:extLst>
          </p:cNvPr>
          <p:cNvSpPr/>
          <p:nvPr/>
        </p:nvSpPr>
        <p:spPr>
          <a:xfrm>
            <a:off x="9496666" y="4492038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Landelijke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(Logius)</a:t>
            </a:r>
          </a:p>
        </p:txBody>
      </p:sp>
    </p:spTree>
    <p:extLst>
      <p:ext uri="{BB962C8B-B14F-4D97-AF65-F5344CB8AC3E}">
        <p14:creationId xmlns:p14="http://schemas.microsoft.com/office/powerpoint/2010/main" val="2251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52" grpId="0" animBg="1"/>
      <p:bldP spid="44" grpId="0" animBg="1"/>
      <p:bldP spid="45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23267-E93D-CD43-8138-43EE0CA2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Samengevat / Vervolg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555AB-7439-9249-BADD-EBCF86B55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32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C177067-DDCE-DD4E-9FA8-5BADDB73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Algemene bevindingen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B193-87D3-FF45-B8F5-6955107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Berichtenstandaard bruikbaar in uitwisseling</a:t>
            </a:r>
          </a:p>
          <a:p>
            <a:pPr lvl="1"/>
            <a:r>
              <a:rPr lang="nl-NL"/>
              <a:t>Opname van gebeurtenis en bijbehorende gegevens mogelijk</a:t>
            </a:r>
          </a:p>
          <a:p>
            <a:pPr lvl="1"/>
            <a:r>
              <a:rPr lang="nl-NL"/>
              <a:t>Opname van attributen voor filtering mogelijk</a:t>
            </a:r>
          </a:p>
          <a:p>
            <a:pPr lvl="1"/>
            <a:r>
              <a:rPr lang="nl-NL"/>
              <a:t>Berichtinhoud goed definiëren is cruciaal en niet triviaal</a:t>
            </a:r>
          </a:p>
          <a:p>
            <a:r>
              <a:rPr lang="en-NL"/>
              <a:t>Interactie werkt (abonneren etc), maar verdere uitwerking nodig</a:t>
            </a:r>
          </a:p>
          <a:p>
            <a:r>
              <a:rPr lang="en-NL"/>
              <a:t>Past technisch goed in modern API-landschap</a:t>
            </a:r>
          </a:p>
          <a:p>
            <a:r>
              <a:rPr lang="en-NL"/>
              <a:t>Vraagstukken in de transitie van gegevens- naar gebeurtenisgedreven</a:t>
            </a:r>
          </a:p>
          <a:p>
            <a:pPr lvl="1"/>
            <a:r>
              <a:rPr lang="en-NL"/>
              <a:t>Afleiden van de aanleiding achter gegevensmutatie</a:t>
            </a:r>
          </a:p>
          <a:p>
            <a:pPr lvl="1"/>
            <a:r>
              <a:rPr lang="en-NL"/>
              <a:t>Overgang tussen verschillende domeinen</a:t>
            </a:r>
          </a:p>
          <a:p>
            <a:pPr lvl="1"/>
            <a:r>
              <a:rPr lang="en-NL"/>
              <a:t>Informatiearm/rijk</a:t>
            </a:r>
          </a:p>
          <a:p>
            <a:pPr lvl="1"/>
            <a:r>
              <a:rPr lang="en-NL"/>
              <a:t>Privacy/autorisatie vraagstukken</a:t>
            </a:r>
          </a:p>
          <a:p>
            <a:endParaRPr lang="en-NL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03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/>
                <a:t>Community</a:t>
              </a:r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E44EA4D2-8EB3-4076-85B1-C3038333D013}"/>
              </a:ext>
            </a:extLst>
          </p:cNvPr>
          <p:cNvSpPr/>
          <p:nvPr/>
        </p:nvSpPr>
        <p:spPr>
          <a:xfrm>
            <a:off x="119336" y="119641"/>
            <a:ext cx="11953328" cy="573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accent1">
                    <a:lumMod val="50000"/>
                  </a:schemeClr>
                </a:solidFill>
              </a:rPr>
              <a:t>Nederlandse Notificatie Strategie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3F8C6E8D-CF8B-4104-8F44-2BD44A7577AF}"/>
              </a:ext>
            </a:extLst>
          </p:cNvPr>
          <p:cNvSpPr/>
          <p:nvPr/>
        </p:nvSpPr>
        <p:spPr>
          <a:xfrm>
            <a:off x="119336" y="1127532"/>
            <a:ext cx="9509220" cy="377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solidFill>
                  <a:schemeClr val="accent1">
                    <a:lumMod val="50000"/>
                  </a:schemeClr>
                </a:solidFill>
              </a:rPr>
              <a:t>Project Notificatieservices deel 2</a:t>
            </a:r>
            <a:endParaRPr lang="nl-NL" sz="12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2802" y="2937597"/>
            <a:ext cx="2218545" cy="2189646"/>
            <a:chOff x="132802" y="2937597"/>
            <a:chExt cx="2218545" cy="2189646"/>
          </a:xfrm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2802" y="3709253"/>
              <a:ext cx="220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Informatie en</a:t>
              </a:r>
            </a:p>
            <a:p>
              <a:pPr algn="ctr"/>
              <a:r>
                <a:rPr lang="nl-NL" b="1"/>
                <a:t>kaders</a:t>
              </a:r>
            </a:p>
          </p:txBody>
        </p: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44DC27FE-530A-40DF-A6B9-92E0FED48F60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9308F209-A61B-4854-B3A3-80A46DED8DB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210EF221-9296-4AFB-9BB5-D9DEC9164260}"/>
                </a:ext>
              </a:extLst>
            </p:cNvPr>
            <p:cNvSpPr txBox="1"/>
            <p:nvPr/>
          </p:nvSpPr>
          <p:spPr>
            <a:xfrm>
              <a:off x="5015609" y="2374574"/>
              <a:ext cx="21896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dirty="0"/>
                <a:t>(concept)</a:t>
              </a:r>
              <a:endParaRPr lang="nl-NL" sz="1400" b="1" dirty="0"/>
            </a:p>
            <a:p>
              <a:pPr algn="ctr"/>
              <a:r>
                <a:rPr lang="nl-NL" b="1" dirty="0"/>
                <a:t>Berichtstandaard</a:t>
              </a:r>
              <a:r>
                <a:rPr lang="nl-NL" sz="1400" dirty="0"/>
                <a:t> </a:t>
              </a:r>
              <a:r>
                <a:rPr lang="nl-NL" sz="1400" b="1" dirty="0"/>
                <a:t>Syntax/Semantiek</a:t>
              </a:r>
            </a:p>
          </p:txBody>
        </p: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49FD64CF-ED76-44BA-B5DE-18732C4B6789}"/>
              </a:ext>
            </a:extLst>
          </p:cNvPr>
          <p:cNvGrpSpPr/>
          <p:nvPr/>
        </p:nvGrpSpPr>
        <p:grpSpPr>
          <a:xfrm>
            <a:off x="4979660" y="3516006"/>
            <a:ext cx="2295236" cy="1374629"/>
            <a:chOff x="4979660" y="3516006"/>
            <a:chExt cx="2295236" cy="1374629"/>
          </a:xfrm>
        </p:grpSpPr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552A2740-6FED-4ED7-8262-0003E3BFDFBA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19FE67E9-2F5C-401E-AFE8-C5357AEC1E9D}"/>
                </a:ext>
              </a:extLst>
            </p:cNvPr>
            <p:cNvSpPr txBox="1"/>
            <p:nvPr/>
          </p:nvSpPr>
          <p:spPr>
            <a:xfrm>
              <a:off x="5004733" y="3516006"/>
              <a:ext cx="2189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/>
                <a:t>(concept)</a:t>
              </a:r>
            </a:p>
            <a:p>
              <a:pPr algn="ctr"/>
              <a:r>
                <a:rPr lang="nl-NL" b="1" dirty="0" err="1"/>
                <a:t>RESTful</a:t>
              </a:r>
              <a:r>
                <a:rPr lang="nl-NL" b="1" dirty="0"/>
                <a:t> Bindingen</a:t>
              </a:r>
            </a:p>
            <a:p>
              <a:pPr algn="ctr"/>
              <a:r>
                <a:rPr lang="nl-NL" sz="1400" b="1" dirty="0"/>
                <a:t>HTTP/JSON/</a:t>
              </a:r>
              <a:r>
                <a:rPr lang="nl-NL" sz="1400" b="1" dirty="0" err="1"/>
                <a:t>Webhook</a:t>
              </a:r>
              <a:endParaRPr lang="nl-NL" sz="1400" b="1" dirty="0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749904"/>
              <a:ext cx="21896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/>
                <a:t>Overige formaten/bindingen</a:t>
              </a:r>
            </a:p>
            <a:p>
              <a:pPr algn="ctr"/>
              <a:r>
                <a:rPr lang="nl-NL" sz="1400" b="1" dirty="0"/>
                <a:t>XML, </a:t>
              </a:r>
              <a:r>
                <a:rPr lang="nl-NL" sz="1400" b="1" dirty="0" err="1"/>
                <a:t>ebMS</a:t>
              </a:r>
              <a:r>
                <a:rPr lang="nl-NL" sz="1400" b="1" dirty="0"/>
                <a:t>, AMQP …</a:t>
              </a:r>
            </a:p>
          </p:txBody>
        </p:sp>
      </p:grp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6EF257-76FA-FF42-979B-271080DDB598}"/>
              </a:ext>
            </a:extLst>
          </p:cNvPr>
          <p:cNvGrpSpPr/>
          <p:nvPr/>
        </p:nvGrpSpPr>
        <p:grpSpPr>
          <a:xfrm>
            <a:off x="748034" y="2557854"/>
            <a:ext cx="4041587" cy="3593517"/>
            <a:chOff x="748034" y="2557854"/>
            <a:chExt cx="4041587" cy="3593517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C59C4693-60B4-4C07-AC54-BCB90569AC5B}"/>
                </a:ext>
              </a:extLst>
            </p:cNvPr>
            <p:cNvGrpSpPr/>
            <p:nvPr/>
          </p:nvGrpSpPr>
          <p:grpSpPr>
            <a:xfrm>
              <a:off x="2574912" y="2557854"/>
              <a:ext cx="2214709" cy="2962354"/>
              <a:chOff x="2574912" y="2557854"/>
              <a:chExt cx="2214709" cy="2962354"/>
            </a:xfrm>
          </p:grpSpPr>
          <p:sp>
            <p:nvSpPr>
              <p:cNvPr id="13" name="Trapezium 12">
                <a:extLst>
                  <a:ext uri="{FF2B5EF4-FFF2-40B4-BE49-F238E27FC236}">
                    <a16:creationId xmlns:a16="http://schemas.microsoft.com/office/drawing/2014/main" id="{538764C4-B429-4C9A-8C5D-2C5F4A1359B3}"/>
                  </a:ext>
                </a:extLst>
              </p:cNvPr>
              <p:cNvSpPr/>
              <p:nvPr/>
            </p:nvSpPr>
            <p:spPr>
              <a:xfrm rot="16200000">
                <a:off x="2205906" y="2936493"/>
                <a:ext cx="2962354" cy="2205076"/>
              </a:xfrm>
              <a:prstGeom prst="trapezoid">
                <a:avLst>
                  <a:gd name="adj" fmla="val 156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82ABE8A-0180-4356-82ED-2133E3C40139}"/>
                  </a:ext>
                </a:extLst>
              </p:cNvPr>
              <p:cNvSpPr txBox="1"/>
              <p:nvPr/>
            </p:nvSpPr>
            <p:spPr>
              <a:xfrm>
                <a:off x="2574912" y="3679681"/>
                <a:ext cx="2207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Afspraken en handreikingen</a:t>
                </a:r>
              </a:p>
            </p:txBody>
          </p:sp>
        </p:grpSp>
        <p:sp>
          <p:nvSpPr>
            <p:cNvPr id="74" name="Pijl: rechts 73">
              <a:extLst>
                <a:ext uri="{FF2B5EF4-FFF2-40B4-BE49-F238E27FC236}">
                  <a16:creationId xmlns:a16="http://schemas.microsoft.com/office/drawing/2014/main" id="{413DF9E2-246F-46C6-AF2D-BD2D00895F78}"/>
                </a:ext>
              </a:extLst>
            </p:cNvPr>
            <p:cNvSpPr/>
            <p:nvPr/>
          </p:nvSpPr>
          <p:spPr>
            <a:xfrm>
              <a:off x="2179538" y="3749811"/>
              <a:ext cx="674756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6" name="Rechthoek: ezelsoor 25">
              <a:extLst>
                <a:ext uri="{FF2B5EF4-FFF2-40B4-BE49-F238E27FC236}">
                  <a16:creationId xmlns:a16="http://schemas.microsoft.com/office/drawing/2014/main" id="{83347B23-20A8-4785-935B-D82BF4574534}"/>
                </a:ext>
              </a:extLst>
            </p:cNvPr>
            <p:cNvSpPr/>
            <p:nvPr/>
          </p:nvSpPr>
          <p:spPr>
            <a:xfrm>
              <a:off x="748034" y="5660703"/>
              <a:ext cx="1885352" cy="490668"/>
            </a:xfrm>
            <a:prstGeom prst="foldedCorner">
              <a:avLst>
                <a:gd name="adj" fmla="val 26178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200">
                  <a:solidFill>
                    <a:schemeClr val="tx1"/>
                  </a:solidFill>
                </a:rPr>
                <a:t>Inventarisatie knelpunten en randvoorwaarden</a:t>
              </a:r>
            </a:p>
          </p:txBody>
        </p:sp>
        <p:sp>
          <p:nvSpPr>
            <p:cNvPr id="27" name="Pijl: rechts 26">
              <a:extLst>
                <a:ext uri="{FF2B5EF4-FFF2-40B4-BE49-F238E27FC236}">
                  <a16:creationId xmlns:a16="http://schemas.microsoft.com/office/drawing/2014/main" id="{E9AE5539-4AF9-47E4-80A0-A0C2AFF18F94}"/>
                </a:ext>
              </a:extLst>
            </p:cNvPr>
            <p:cNvSpPr/>
            <p:nvPr/>
          </p:nvSpPr>
          <p:spPr>
            <a:xfrm rot="5400000">
              <a:off x="2146441" y="5147496"/>
              <a:ext cx="646330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A5629250-260F-8A4A-A531-ABC180B4F32B}"/>
              </a:ext>
            </a:extLst>
          </p:cNvPr>
          <p:cNvSpPr/>
          <p:nvPr/>
        </p:nvSpPr>
        <p:spPr>
          <a:xfrm>
            <a:off x="2699778" y="5301378"/>
            <a:ext cx="1974607" cy="1160085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Processimulatie (loopt)</a:t>
            </a:r>
          </a:p>
          <a:p>
            <a:pPr algn="ctr"/>
            <a:endParaRPr lang="en-NL" sz="1400">
              <a:solidFill>
                <a:sysClr val="windowText" lastClr="000000"/>
              </a:solidFill>
            </a:endParaRPr>
          </a:p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Randvoorwaarden/</a:t>
            </a:r>
          </a:p>
          <a:p>
            <a:pPr algn="ctr"/>
            <a:r>
              <a:rPr lang="en-NL" sz="1400">
                <a:solidFill>
                  <a:sysClr val="windowText" lastClr="000000"/>
                </a:solidFill>
              </a:rPr>
              <a:t>knelpunten</a:t>
            </a:r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CE507CBE-5281-104D-B996-F4A87EE22FCF}"/>
              </a:ext>
            </a:extLst>
          </p:cNvPr>
          <p:cNvSpPr/>
          <p:nvPr/>
        </p:nvSpPr>
        <p:spPr>
          <a:xfrm>
            <a:off x="4126766" y="1735374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Bevindingen =&gt;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NL GOV profiel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 Events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44473E05-9CCA-634C-A657-67313AA9CD3B}"/>
              </a:ext>
            </a:extLst>
          </p:cNvPr>
          <p:cNvSpPr/>
          <p:nvPr/>
        </p:nvSpPr>
        <p:spPr>
          <a:xfrm>
            <a:off x="3611868" y="5576418"/>
            <a:ext cx="257371" cy="242115"/>
          </a:xfrm>
          <a:prstGeom prst="rightArrow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1E751-2958-9E48-8BBA-814B76A18153}"/>
              </a:ext>
            </a:extLst>
          </p:cNvPr>
          <p:cNvGrpSpPr/>
          <p:nvPr/>
        </p:nvGrpSpPr>
        <p:grpSpPr>
          <a:xfrm>
            <a:off x="6824600" y="1893640"/>
            <a:ext cx="2919461" cy="3260835"/>
            <a:chOff x="6824600" y="1893640"/>
            <a:chExt cx="2919461" cy="3260835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D616DE9C-43A1-4E73-A07A-D14DD74121AC}"/>
                </a:ext>
              </a:extLst>
            </p:cNvPr>
            <p:cNvGrpSpPr/>
            <p:nvPr/>
          </p:nvGrpSpPr>
          <p:grpSpPr>
            <a:xfrm>
              <a:off x="7388980" y="1893640"/>
              <a:ext cx="2335360" cy="1392873"/>
              <a:chOff x="7388980" y="1893640"/>
              <a:chExt cx="2335360" cy="1392873"/>
            </a:xfrm>
          </p:grpSpPr>
          <p:sp>
            <p:nvSpPr>
              <p:cNvPr id="41" name="Vrije vorm: vorm 40">
                <a:extLst>
                  <a:ext uri="{FF2B5EF4-FFF2-40B4-BE49-F238E27FC236}">
                    <a16:creationId xmlns:a16="http://schemas.microsoft.com/office/drawing/2014/main" id="{20A982E3-DB69-45F1-ABB0-42E9A0799464}"/>
                  </a:ext>
                </a:extLst>
              </p:cNvPr>
              <p:cNvSpPr/>
              <p:nvPr/>
            </p:nvSpPr>
            <p:spPr>
              <a:xfrm rot="21300000">
                <a:off x="7388980" y="1893640"/>
                <a:ext cx="2335360" cy="1392873"/>
              </a:xfrm>
              <a:custGeom>
                <a:avLst/>
                <a:gdLst>
                  <a:gd name="connsiteX0" fmla="*/ 2335360 w 2335360"/>
                  <a:gd name="connsiteY0" fmla="*/ 0 h 1392873"/>
                  <a:gd name="connsiteX1" fmla="*/ 2213499 w 2335360"/>
                  <a:gd name="connsiteY1" fmla="*/ 1392872 h 1392873"/>
                  <a:gd name="connsiteX2" fmla="*/ 0 w 2335360"/>
                  <a:gd name="connsiteY2" fmla="*/ 1392873 h 1392873"/>
                  <a:gd name="connsiteX3" fmla="*/ 108711 w 2335360"/>
                  <a:gd name="connsiteY3" fmla="*/ 150300 h 1392873"/>
                  <a:gd name="connsiteX4" fmla="*/ 2335360 w 2335360"/>
                  <a:gd name="connsiteY4" fmla="*/ 0 h 13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5360" h="1392873">
                    <a:moveTo>
                      <a:pt x="2335360" y="0"/>
                    </a:moveTo>
                    <a:lnTo>
                      <a:pt x="2213499" y="1392872"/>
                    </a:lnTo>
                    <a:lnTo>
                      <a:pt x="0" y="1392873"/>
                    </a:lnTo>
                    <a:lnTo>
                      <a:pt x="108711" y="150300"/>
                    </a:lnTo>
                    <a:lnTo>
                      <a:pt x="233536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8F8D653E-1BFA-496B-9774-C922DFE5B1F2}"/>
                  </a:ext>
                </a:extLst>
              </p:cNvPr>
              <p:cNvSpPr txBox="1"/>
              <p:nvPr/>
            </p:nvSpPr>
            <p:spPr>
              <a:xfrm>
                <a:off x="7470585" y="2510157"/>
                <a:ext cx="2189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1</a:t>
                </a:r>
                <a:endParaRPr lang="nl-NL" sz="1400" b="1"/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6295167B-41C1-4CA0-9388-4A606B3C8FE1}"/>
                </a:ext>
              </a:extLst>
            </p:cNvPr>
            <p:cNvGrpSpPr/>
            <p:nvPr/>
          </p:nvGrpSpPr>
          <p:grpSpPr>
            <a:xfrm>
              <a:off x="7406131" y="3309153"/>
              <a:ext cx="2337930" cy="1845322"/>
              <a:chOff x="7406131" y="3309153"/>
              <a:chExt cx="2337930" cy="1845322"/>
            </a:xfrm>
          </p:grpSpPr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836CD7C1-5E2D-4AE3-8DE1-D1F58BAC9CD7}"/>
                  </a:ext>
                </a:extLst>
              </p:cNvPr>
              <p:cNvSpPr/>
              <p:nvPr/>
            </p:nvSpPr>
            <p:spPr>
              <a:xfrm rot="21300000">
                <a:off x="7406131" y="3309153"/>
                <a:ext cx="2337930" cy="1845322"/>
              </a:xfrm>
              <a:custGeom>
                <a:avLst/>
                <a:gdLst>
                  <a:gd name="connsiteX0" fmla="*/ 2337930 w 2337930"/>
                  <a:gd name="connsiteY0" fmla="*/ 1 h 1845322"/>
                  <a:gd name="connsiteX1" fmla="*/ 2176486 w 2337930"/>
                  <a:gd name="connsiteY1" fmla="*/ 1845322 h 1845322"/>
                  <a:gd name="connsiteX2" fmla="*/ 0 w 2337930"/>
                  <a:gd name="connsiteY2" fmla="*/ 1422255 h 1845322"/>
                  <a:gd name="connsiteX3" fmla="*/ 124431 w 2337930"/>
                  <a:gd name="connsiteY3" fmla="*/ 0 h 1845322"/>
                  <a:gd name="connsiteX4" fmla="*/ 2337930 w 2337930"/>
                  <a:gd name="connsiteY4" fmla="*/ 1 h 184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930" h="1845322">
                    <a:moveTo>
                      <a:pt x="2337930" y="1"/>
                    </a:moveTo>
                    <a:lnTo>
                      <a:pt x="2176486" y="1845322"/>
                    </a:lnTo>
                    <a:lnTo>
                      <a:pt x="0" y="1422255"/>
                    </a:lnTo>
                    <a:lnTo>
                      <a:pt x="124431" y="0"/>
                    </a:lnTo>
                    <a:lnTo>
                      <a:pt x="2337930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136A9FCC-89F4-4011-9CF6-B8068A067BF9}"/>
                  </a:ext>
                </a:extLst>
              </p:cNvPr>
              <p:cNvSpPr txBox="1"/>
              <p:nvPr/>
            </p:nvSpPr>
            <p:spPr>
              <a:xfrm>
                <a:off x="7440655" y="3926416"/>
                <a:ext cx="2205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2</a:t>
                </a:r>
                <a:endParaRPr lang="nl-NL" sz="1400" b="1"/>
              </a:p>
            </p:txBody>
          </p:sp>
        </p:grpSp>
        <p:pic>
          <p:nvPicPr>
            <p:cNvPr id="71" name="Graphic 70" descr="Recycleren met effen opvulling">
              <a:extLst>
                <a:ext uri="{FF2B5EF4-FFF2-40B4-BE49-F238E27FC236}">
                  <a16:creationId xmlns:a16="http://schemas.microsoft.com/office/drawing/2014/main" id="{E8B8F92F-3280-46EB-80F9-815A3846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4600" y="2856605"/>
              <a:ext cx="1028842" cy="1028842"/>
            </a:xfrm>
            <a:prstGeom prst="rect">
              <a:avLst/>
            </a:prstGeom>
          </p:spPr>
        </p:pic>
      </p:grpSp>
      <p:sp>
        <p:nvSpPr>
          <p:cNvPr id="53" name="Folded Corner 52">
            <a:extLst>
              <a:ext uri="{FF2B5EF4-FFF2-40B4-BE49-F238E27FC236}">
                <a16:creationId xmlns:a16="http://schemas.microsoft.com/office/drawing/2014/main" id="{1030000B-AD34-284F-8CD4-E462047FBC60}"/>
              </a:ext>
            </a:extLst>
          </p:cNvPr>
          <p:cNvSpPr/>
          <p:nvPr/>
        </p:nvSpPr>
        <p:spPr>
          <a:xfrm>
            <a:off x="2805127" y="2758099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Toepassings-voorbeelden</a:t>
            </a:r>
          </a:p>
        </p:txBody>
      </p: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3AF8E93D-1D8F-DB44-A2AD-82C6722C3EDF}"/>
              </a:ext>
            </a:extLst>
          </p:cNvPr>
          <p:cNvSpPr/>
          <p:nvPr/>
        </p:nvSpPr>
        <p:spPr>
          <a:xfrm>
            <a:off x="10010475" y="4720876"/>
            <a:ext cx="180243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Agenda voor community</a:t>
            </a:r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1CAC9DAF-89CA-1D4F-A2F5-A705241B2389}"/>
              </a:ext>
            </a:extLst>
          </p:cNvPr>
          <p:cNvSpPr/>
          <p:nvPr/>
        </p:nvSpPr>
        <p:spPr>
          <a:xfrm>
            <a:off x="489155" y="2709144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Beschikbaar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maken</a:t>
            </a:r>
          </a:p>
        </p:txBody>
      </p:sp>
      <p:sp>
        <p:nvSpPr>
          <p:cNvPr id="56" name="Folded Corner 55">
            <a:extLst>
              <a:ext uri="{FF2B5EF4-FFF2-40B4-BE49-F238E27FC236}">
                <a16:creationId xmlns:a16="http://schemas.microsoft.com/office/drawing/2014/main" id="{40171AE2-C64F-1B47-AE7F-EEB4E119E3EA}"/>
              </a:ext>
            </a:extLst>
          </p:cNvPr>
          <p:cNvSpPr/>
          <p:nvPr/>
        </p:nvSpPr>
        <p:spPr>
          <a:xfrm>
            <a:off x="7858376" y="4379798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Afronding</a:t>
            </a:r>
          </a:p>
        </p:txBody>
      </p:sp>
      <p:sp>
        <p:nvSpPr>
          <p:cNvPr id="57" name="Folded Corner 56">
            <a:extLst>
              <a:ext uri="{FF2B5EF4-FFF2-40B4-BE49-F238E27FC236}">
                <a16:creationId xmlns:a16="http://schemas.microsoft.com/office/drawing/2014/main" id="{7E640475-EBE7-9348-B3C3-FF4DD9577F10}"/>
              </a:ext>
            </a:extLst>
          </p:cNvPr>
          <p:cNvSpPr/>
          <p:nvPr/>
        </p:nvSpPr>
        <p:spPr>
          <a:xfrm>
            <a:off x="5283825" y="4245761"/>
            <a:ext cx="1869220" cy="328065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Minimaal concept</a:t>
            </a:r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9B341016-C62F-EF41-93EC-A59CFC0382D3}"/>
              </a:ext>
            </a:extLst>
          </p:cNvPr>
          <p:cNvSpPr/>
          <p:nvPr/>
        </p:nvSpPr>
        <p:spPr>
          <a:xfrm>
            <a:off x="5284513" y="3190073"/>
            <a:ext cx="1869220" cy="328065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Publieke review</a:t>
            </a:r>
          </a:p>
        </p:txBody>
      </p:sp>
    </p:spTree>
    <p:extLst>
      <p:ext uri="{BB962C8B-B14F-4D97-AF65-F5344CB8AC3E}">
        <p14:creationId xmlns:p14="http://schemas.microsoft.com/office/powerpoint/2010/main" val="40480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C7EF-F641-2243-8E41-A4E2796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b="158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69400DF2-0232-BB4D-8289-3932671D5228}"/>
              </a:ext>
            </a:extLst>
          </p:cNvPr>
          <p:cNvSpPr txBox="1"/>
          <p:nvPr/>
        </p:nvSpPr>
        <p:spPr>
          <a:xfrm>
            <a:off x="10574239" y="6547771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Wesley </a:t>
            </a:r>
            <a:r>
              <a:rPr lang="nl-NL" sz="1000" err="1"/>
              <a:t>Tingey</a:t>
            </a:r>
            <a:endParaRPr lang="nl-NL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D3F35-143B-9A45-B253-A74A518E41DB}"/>
              </a:ext>
            </a:extLst>
          </p:cNvPr>
          <p:cNvSpPr/>
          <p:nvPr/>
        </p:nvSpPr>
        <p:spPr>
          <a:xfrm>
            <a:off x="2292096" y="608899"/>
            <a:ext cx="7607808" cy="87782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Demo </a:t>
            </a:r>
            <a:r>
              <a:rPr lang="en-GB" err="1">
                <a:solidFill>
                  <a:schemeClr val="tx1"/>
                </a:solidFill>
              </a:rPr>
              <a:t>beproevingshackaton</a:t>
            </a:r>
            <a:r>
              <a:rPr lang="en-GB">
                <a:solidFill>
                  <a:schemeClr val="tx1"/>
                </a:solidFill>
              </a:rPr>
              <a:t>:  </a:t>
            </a:r>
            <a:r>
              <a:rPr lang="en-GB">
                <a:solidFill>
                  <a:schemeClr val="tx1"/>
                </a:solidFill>
                <a:hlinkClick r:id="rId3"/>
              </a:rPr>
              <a:t>https://</a:t>
            </a:r>
            <a:r>
              <a:rPr lang="en-GB" err="1">
                <a:solidFill>
                  <a:schemeClr val="tx1"/>
                </a:solidFill>
                <a:hlinkClick r:id="rId3"/>
              </a:rPr>
              <a:t>youtu.be</a:t>
            </a:r>
            <a:r>
              <a:rPr lang="en-GB">
                <a:solidFill>
                  <a:schemeClr val="tx1"/>
                </a:solidFill>
                <a:hlinkClick r:id="rId3"/>
              </a:rPr>
              <a:t>/</a:t>
            </a:r>
            <a:r>
              <a:rPr lang="en-GB" err="1">
                <a:solidFill>
                  <a:schemeClr val="tx1"/>
                </a:solidFill>
                <a:hlinkClick r:id="rId3"/>
              </a:rPr>
              <a:t>IdneTcAQFbA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6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FD7BA0-F395-7A41-B24E-4A8C9F99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34"/>
            <a:ext cx="12192000" cy="66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FAE2918-F739-9647-9698-83A82B9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Voorbeeld bericht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C5CDA-6829-0D4B-B472-F2E18DE2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"6a6800cc-5d30-42d2-9078-cf28fd038e58",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"urn:nld:oin:00000001823288444000:systeem:BRP-component",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specversion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"1.0",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nl.brp.persoon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-verhuisd",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datacontenttype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"2021-10-27T14:35:00.042Z",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1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abonnementId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"d7c5fc0a-f7c9-4376-b54a-32df4756059e",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800" err="1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": "012345678"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nl-NL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NL" sz="1800"/>
          </a:p>
        </p:txBody>
      </p:sp>
    </p:spTree>
    <p:extLst>
      <p:ext uri="{BB962C8B-B14F-4D97-AF65-F5344CB8AC3E}">
        <p14:creationId xmlns:p14="http://schemas.microsoft.com/office/powerpoint/2010/main" val="27481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EF0E2D-8DDF-3842-8D38-C280AF04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Bevindingen beproevingen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052CF-E20F-FD45-9E0C-DE0B87C0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Hackathon + POC Logius</a:t>
            </a:r>
          </a:p>
        </p:txBody>
      </p:sp>
    </p:spTree>
    <p:extLst>
      <p:ext uri="{BB962C8B-B14F-4D97-AF65-F5344CB8AC3E}">
        <p14:creationId xmlns:p14="http://schemas.microsoft.com/office/powerpoint/2010/main" val="294114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AD0B6994-BA1D-BF44-83B6-33AB515B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Doelstelling beproevingen vanuit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A882-ACE8-8640-9B37-0F8CB661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/>
          </a:p>
          <a:p>
            <a:r>
              <a:rPr lang="nl-NL"/>
              <a:t>Concept berichtstandaard</a:t>
            </a:r>
          </a:p>
          <a:p>
            <a:pPr lvl="1"/>
            <a:r>
              <a:rPr lang="nl-NL" sz="2000"/>
              <a:t>Inhoudelijk: Semantiek helder / Compleetheid</a:t>
            </a:r>
          </a:p>
          <a:p>
            <a:pPr lvl="1"/>
            <a:r>
              <a:rPr lang="nl-NL" sz="2000"/>
              <a:t>Verkenning interactiepatronen (abonneren)</a:t>
            </a:r>
          </a:p>
          <a:p>
            <a:pPr lvl="1"/>
            <a:endParaRPr lang="nl-NL" sz="2000"/>
          </a:p>
          <a:p>
            <a:r>
              <a:rPr lang="nl-NL"/>
              <a:t>Landelijke standaard in relatie tot de ZGW standaard</a:t>
            </a:r>
          </a:p>
          <a:p>
            <a:pPr lvl="1"/>
            <a:endParaRPr lang="nl-NL" sz="2000"/>
          </a:p>
          <a:p>
            <a:r>
              <a:rPr lang="nl-NL"/>
              <a:t>Toepassing in </a:t>
            </a:r>
            <a:r>
              <a:rPr lang="nl-NL" err="1"/>
              <a:t>RESTful</a:t>
            </a:r>
            <a:r>
              <a:rPr lang="nl-NL"/>
              <a:t> context (http/</a:t>
            </a:r>
            <a:r>
              <a:rPr lang="nl-NL" err="1"/>
              <a:t>json</a:t>
            </a:r>
            <a:r>
              <a:rPr lang="nl-NL"/>
              <a:t>)</a:t>
            </a:r>
          </a:p>
          <a:p>
            <a:endParaRPr lang="nl-NL"/>
          </a:p>
          <a:p>
            <a:r>
              <a:rPr lang="nl-NL"/>
              <a:t>Toepassing in decentrale context (naast basisregistratie perspectief)</a:t>
            </a:r>
          </a:p>
          <a:p>
            <a:endParaRPr lang="en-NL" sz="3600"/>
          </a:p>
        </p:txBody>
      </p:sp>
    </p:spTree>
    <p:extLst>
      <p:ext uri="{BB962C8B-B14F-4D97-AF65-F5344CB8AC3E}">
        <p14:creationId xmlns:p14="http://schemas.microsoft.com/office/powerpoint/2010/main" val="249432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834B2B-0E31-354E-8E35-AAFB48DC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Doelstelling beproevingen vanuit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A882-ACE8-8640-9B37-0F8CB661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/>
          </a:p>
          <a:p>
            <a:r>
              <a:rPr lang="nl-NL"/>
              <a:t>Ervaring opdoen met opstellen van gebeurtenisberichten</a:t>
            </a:r>
          </a:p>
          <a:p>
            <a:endParaRPr lang="nl-NL"/>
          </a:p>
          <a:p>
            <a:r>
              <a:rPr lang="nl-NL"/>
              <a:t>Verkenning transitiescenario: Aanleiding bij gegevensmutatie</a:t>
            </a:r>
          </a:p>
          <a:p>
            <a:endParaRPr lang="nl-NL"/>
          </a:p>
          <a:p>
            <a:r>
              <a:rPr lang="nl-NL"/>
              <a:t>Beeld van totale interactie in landschap</a:t>
            </a:r>
          </a:p>
          <a:p>
            <a:pPr lvl="1"/>
            <a:r>
              <a:rPr lang="nl-NL"/>
              <a:t>Produceren/consumeren, abonneren, protocollen …</a:t>
            </a:r>
          </a:p>
          <a:p>
            <a:endParaRPr lang="nl-NL"/>
          </a:p>
          <a:p>
            <a:r>
              <a:rPr lang="nl-NL"/>
              <a:t>Verkenning van privacy/autorisatie</a:t>
            </a:r>
          </a:p>
          <a:p>
            <a:endParaRPr lang="nl-NL"/>
          </a:p>
          <a:p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5344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5C9DA84-FAA1-DA48-B7A4-0368DF281381}"/>
              </a:ext>
            </a:extLst>
          </p:cNvPr>
          <p:cNvGrpSpPr/>
          <p:nvPr/>
        </p:nvGrpSpPr>
        <p:grpSpPr>
          <a:xfrm>
            <a:off x="704327" y="690217"/>
            <a:ext cx="2968195" cy="5492208"/>
            <a:chOff x="704327" y="690217"/>
            <a:chExt cx="2968195" cy="54922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F096D79-5C96-7F42-81E4-FB259E4D403A}"/>
                </a:ext>
              </a:extLst>
            </p:cNvPr>
            <p:cNvGrpSpPr/>
            <p:nvPr/>
          </p:nvGrpSpPr>
          <p:grpSpPr>
            <a:xfrm>
              <a:off x="704327" y="5077129"/>
              <a:ext cx="786597" cy="151254"/>
              <a:chOff x="9216996" y="1473756"/>
              <a:chExt cx="786597" cy="151254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1F938B6-DDE8-8446-9388-D706F39C2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1544626"/>
                <a:ext cx="658512" cy="1"/>
              </a:xfrm>
              <a:prstGeom prst="line">
                <a:avLst/>
              </a:prstGeom>
              <a:ln w="76200">
                <a:solidFill>
                  <a:srgbClr val="FEC4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E81351F-9246-6D41-A406-191EDBC74CE3}"/>
                  </a:ext>
                </a:extLst>
              </p:cNvPr>
              <p:cNvSpPr/>
              <p:nvPr/>
            </p:nvSpPr>
            <p:spPr>
              <a:xfrm>
                <a:off x="9216996" y="1473756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EC4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BF0368B-B5F3-B748-8566-AD6D48EE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4956788"/>
              <a:ext cx="1684474" cy="382421"/>
            </a:xfrm>
            <a:prstGeom prst="rect">
              <a:avLst/>
            </a:prstGeom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9FDBA55-1CB1-EC44-993F-1B019FED23D2}"/>
                </a:ext>
              </a:extLst>
            </p:cNvPr>
            <p:cNvGrpSpPr/>
            <p:nvPr/>
          </p:nvGrpSpPr>
          <p:grpSpPr>
            <a:xfrm>
              <a:off x="704327" y="771209"/>
              <a:ext cx="786597" cy="151254"/>
              <a:chOff x="9222696" y="956829"/>
              <a:chExt cx="786597" cy="151254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18DEB00-4C71-9640-B2EB-75A923DC99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0781" y="1027699"/>
                <a:ext cx="658512" cy="1"/>
              </a:xfrm>
              <a:prstGeom prst="line">
                <a:avLst/>
              </a:prstGeom>
              <a:ln w="76200">
                <a:solidFill>
                  <a:srgbClr val="BF00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A0EC83B-E179-0F4C-BF6A-87F5E27286C2}"/>
                  </a:ext>
                </a:extLst>
              </p:cNvPr>
              <p:cNvSpPr/>
              <p:nvPr/>
            </p:nvSpPr>
            <p:spPr>
              <a:xfrm>
                <a:off x="9222696" y="95682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BF0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AB23826-6285-8E49-9FBD-3BDAC02CB3FD}"/>
                </a:ext>
              </a:extLst>
            </p:cNvPr>
            <p:cNvGrpSpPr/>
            <p:nvPr/>
          </p:nvGrpSpPr>
          <p:grpSpPr>
            <a:xfrm>
              <a:off x="704327" y="1632393"/>
              <a:ext cx="786597" cy="151254"/>
              <a:chOff x="9216996" y="1957309"/>
              <a:chExt cx="786597" cy="151254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7D9069C-A04D-5044-A6D5-92ACD81D2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028179"/>
                <a:ext cx="658512" cy="1"/>
              </a:xfrm>
              <a:prstGeom prst="line">
                <a:avLst/>
              </a:prstGeom>
              <a:ln w="76200">
                <a:solidFill>
                  <a:srgbClr val="3A7F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2318F4-86DC-8644-ABFE-9B01BC92404E}"/>
                  </a:ext>
                </a:extLst>
              </p:cNvPr>
              <p:cNvSpPr/>
              <p:nvPr/>
            </p:nvSpPr>
            <p:spPr>
              <a:xfrm>
                <a:off x="9216996" y="195730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A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AFB0EA-FF4A-EA4C-9A0C-89A9972D8355}"/>
                </a:ext>
              </a:extLst>
            </p:cNvPr>
            <p:cNvGrpSpPr/>
            <p:nvPr/>
          </p:nvGrpSpPr>
          <p:grpSpPr>
            <a:xfrm>
              <a:off x="704327" y="4215945"/>
              <a:ext cx="786597" cy="151254"/>
              <a:chOff x="9216996" y="2483024"/>
              <a:chExt cx="786597" cy="151254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86DBB3A-A0DF-624F-9E8F-6DCE058F4D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38B0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84AE0EE-E2BD-C84A-87B3-9CC9AA9F1599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8B0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1F8DA34-2526-DC47-ABBB-822AA657FDEE}"/>
                </a:ext>
              </a:extLst>
            </p:cNvPr>
            <p:cNvGrpSpPr/>
            <p:nvPr/>
          </p:nvGrpSpPr>
          <p:grpSpPr>
            <a:xfrm>
              <a:off x="704327" y="5938315"/>
              <a:ext cx="786597" cy="151254"/>
              <a:chOff x="9216996" y="2483024"/>
              <a:chExt cx="786597" cy="151254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93D3AA6-586B-0E47-81B3-F4E8994BE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EA6F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E238605-7FB5-6D47-93C6-4AC2FAA4475E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A6F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00A10EE-DA4C-B04B-A3B5-FEC315BA1CF4}"/>
                </a:ext>
              </a:extLst>
            </p:cNvPr>
            <p:cNvGrpSpPr/>
            <p:nvPr/>
          </p:nvGrpSpPr>
          <p:grpSpPr>
            <a:xfrm>
              <a:off x="704327" y="2493577"/>
              <a:ext cx="786597" cy="151254"/>
              <a:chOff x="9216996" y="2483024"/>
              <a:chExt cx="786597" cy="151254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BABB1AAE-697F-BC47-A584-17F2ED7859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D3D0364-678F-F94E-BFC8-E985FFE5753D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BC3D069A-CD8C-4042-8FCF-0229FD04B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826" y="4004230"/>
              <a:ext cx="1585212" cy="609697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ECAE1AC0-F803-4A45-8716-E995851C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1478300"/>
              <a:ext cx="1684474" cy="413731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3048AB59-4819-AA48-8EB6-57619B2B6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690217"/>
              <a:ext cx="1708863" cy="303724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9CAEA477-1D3D-E546-B8AF-5DA0BA970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6" b="12710"/>
            <a:stretch/>
          </p:blipFill>
          <p:spPr>
            <a:xfrm>
              <a:off x="1857073" y="5835944"/>
              <a:ext cx="1571743" cy="346481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F93695A5-0B9C-6A49-9D37-9C8A1EE31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43" b="33106"/>
            <a:stretch/>
          </p:blipFill>
          <p:spPr>
            <a:xfrm>
              <a:off x="1777606" y="2285842"/>
              <a:ext cx="1706595" cy="5572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3690D6-5A6E-D445-9D56-6FAF84C27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02" y="3034034"/>
              <a:ext cx="1880020" cy="798765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D4F4788-5D6F-DD44-AB3B-793AC5D77FCF}"/>
                </a:ext>
              </a:extLst>
            </p:cNvPr>
            <p:cNvGrpSpPr/>
            <p:nvPr/>
          </p:nvGrpSpPr>
          <p:grpSpPr>
            <a:xfrm>
              <a:off x="705736" y="3354761"/>
              <a:ext cx="786597" cy="151254"/>
              <a:chOff x="9216996" y="2483024"/>
              <a:chExt cx="786597" cy="151254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83938DF-3688-3849-85EA-56DBF33561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1542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4AA6E93-C097-184B-9686-155B2653FBC8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154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CE76553-09E1-F54B-93E9-906CC1BE26A1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C2EB858D-0214-AB4A-8479-2DC9B0E5104F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2362AC-216F-1C41-A7FF-433D826E2770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AE1C42C-3C55-D24E-9567-DD271C80A44A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5D1639-31AA-E240-8B99-8ED22CC72B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67D97A6-53CA-5541-AB7F-49E083900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D573F31-C76A-3143-B38D-6C785C759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78990B-09D1-B44E-8C9D-DF771C39C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9E48CABB-B22F-1D48-B1B4-FA3DC0E20C2D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CCA541-05BC-D742-8385-B364D81195F5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686580A5-2F43-3B49-B9AC-578305B5FCF6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D5C1B1-CC19-4F46-8BDA-833176AD6D97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rgbClr val="BF00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B1A869DE-D474-1749-B91D-435A38DE19DB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C9D6DC-2C57-C942-B508-162C0AAB9D5B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9FD9509A-DC16-AD40-9493-526BE2D3C52E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E152D53-C7C0-6D42-B6A3-7F5F56EAF57F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1360B2E-076F-954B-B070-CEBF9F913604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2820AD-B151-4540-8E56-4665706B6840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73F280E-C398-9746-9DF7-70193905E684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4D30CC7-EEFA-4240-9CF7-6972349F2F7B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04FC56-1AE7-3040-8640-5E05135AEEC1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E12F125-146B-6A43-9AA1-121BF58CDC58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BA34C9D-83E8-8E4D-B709-39C619405AE6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19252037-7365-A144-95FD-FD64875ED6E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81305F0B-C284-CF49-BDF9-B8505DE76BDF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886BDA-8F34-3845-B973-5D0071A05758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C766423-13B7-6F4C-9FDA-6674E2465B9A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F483C6D-64E3-C24D-9A96-6F7F121BBE47}"/>
              </a:ext>
            </a:extLst>
          </p:cNvPr>
          <p:cNvCxnSpPr>
            <a:cxnSpLocks/>
            <a:endCxn id="69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470B48D-A872-0845-9146-0C3FF578BB08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Sleeptool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5DF591-98E1-6A4B-8978-502C17467E8B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Zaak Brug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8725A0-C4EF-8A46-B502-B6775BB38CD5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Zaak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A3B4AC-1129-EC45-83CD-4A85A663465F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ZGW demo tool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1B0F426-916A-694E-A0A1-EFE4619DE8A3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Vakapplicatie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C824F56-C011-1146-906A-0EEE673A23A2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eMail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75841A6-AD80-454E-BB3A-E430206BFF0A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Azure Event Grid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5A1A12B-CF88-2446-9069-7DE53E9EC75A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Azure Demo App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61B72C7-3626-3444-8286-4339BD423121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D862F94-C7D4-DF43-84EE-21BFFB5C0997}"/>
              </a:ext>
            </a:extLst>
          </p:cNvPr>
          <p:cNvCxnSpPr>
            <a:cxnSpLocks/>
            <a:stCxn id="86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A62140E-39ED-804E-B2DC-50809B142BB1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F72D622-BE0E-7E4A-BCB1-53177CB7DB36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254329-A074-2A4F-B06A-4ABE71A97C12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A83ED1F-C8D0-0047-8474-D4E73D50BEE8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984C338-B0CD-D34B-B5EC-5BB60CCD1FF1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5BBBC54-10A7-2943-B8A9-B4EC6931A0E1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Event broker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EF8DE54-0159-5846-AE31-16DA03E3A32C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c 110">
            <a:extLst>
              <a:ext uri="{FF2B5EF4-FFF2-40B4-BE49-F238E27FC236}">
                <a16:creationId xmlns:a16="http://schemas.microsoft.com/office/drawing/2014/main" id="{B083EA3E-3692-8C4F-90C7-C96B4D6232B8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F7A7261-6BEE-C34B-B836-3227F3BB0421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DF7D3A0-0718-8443-8A29-B846802AD93A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0841203-EABF-4943-899E-91E4B3A1A0B8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BRP (VOA)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F253D0-C8B4-C544-9878-B44BE2360408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DigiLevering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62C2810-29B6-024E-8402-36A6F557C730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08105AC2-4852-0144-B9E5-34140F72EFA6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D27CE4A4-0B83-AC4C-B719-18E0410FB6AE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E10273-9B1B-5F43-9F93-814F36023C0D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84E8766A-5E5B-3F4E-A309-A2F2769174FD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C3887DD-C233-9A4F-B961-B20915D5FDEE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EC55B00-EFDA-9048-B4ED-EAFB97D8F15B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>
            <a:extLst>
              <a:ext uri="{FF2B5EF4-FFF2-40B4-BE49-F238E27FC236}">
                <a16:creationId xmlns:a16="http://schemas.microsoft.com/office/drawing/2014/main" id="{D6623459-ED52-A54C-AB36-B39598CD259C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604245C-3824-C14D-9BD4-6DC6E6941899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7D7AAB1-E574-BF46-9A3F-2D7D62E6D176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c 102">
            <a:extLst>
              <a:ext uri="{FF2B5EF4-FFF2-40B4-BE49-F238E27FC236}">
                <a16:creationId xmlns:a16="http://schemas.microsoft.com/office/drawing/2014/main" id="{C0F990D8-06D4-4F45-B5CE-92A6C65D8A51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1FE529-0CDE-F24C-B3C2-586756003ACC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46C9878-C049-4A47-A7FF-85C3DF1944D3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C52941D7-F24E-2B43-883C-1CA26B00B644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6899C56-E011-7445-A471-006E6DB59035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rgbClr val="39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2B78753-B462-BC40-B474-891AB0105C26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95314-FA4F-FF47-95BE-DDDC08F5606E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32332F7-E35F-8D41-BE16-67158A59B382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11BDA05-3DD5-E84C-82DA-2D47C9BE5AA2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/>
              <a:t>Open Notificatie Service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E650D16-9117-6240-A8DD-25AF9042B634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16895B54-198B-9744-8860-4FC613C2384B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7894B8E-C957-F84F-940C-54352ADBC564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541FAB0-DE8C-844A-9508-6EB6BC224C65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F4843A6-E76C-124C-AEA7-F6821F44FC99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/>
              <a:t>"MOLZ Proxy"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EF0CBFF-C631-774A-BF68-A3882C236F06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A10447-9D4E-A949-8943-67AE0E35086E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F3D865-C437-B745-9740-E69B189CA9C5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/>
              <a:t>MijnOverheid Lopende Zaken</a:t>
            </a:r>
          </a:p>
        </p:txBody>
      </p:sp>
    </p:spTree>
    <p:extLst>
      <p:ext uri="{BB962C8B-B14F-4D97-AF65-F5344CB8AC3E}">
        <p14:creationId xmlns:p14="http://schemas.microsoft.com/office/powerpoint/2010/main" val="176501102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cdeddd-627c-4bb4-a5c6-f691fe7e91ca">
      <UserInfo>
        <DisplayName>Marc den Engelsman</DisplayName>
        <AccountId>136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3" ma:contentTypeDescription="Create a new document." ma:contentTypeScope="" ma:versionID="3ec29317c2befd3b2aae346d0bf47dc8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68733347f3c6b684d6a9f81122ce83b0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9AAC33-C1DD-43CA-96A1-56A920CC27CB}">
  <ds:schemaRefs>
    <ds:schemaRef ds:uri="http://purl.org/dc/dcmitype/"/>
    <ds:schemaRef ds:uri="9c6c619d-3dda-43e0-965c-f72c6186b5e1"/>
    <ds:schemaRef ds:uri="http://schemas.microsoft.com/office/2006/metadata/properties"/>
    <ds:schemaRef ds:uri="bdcdeddd-627c-4bb4-a5c6-f691fe7e91ca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7C08F24-DECC-48C3-ADB6-A0A542DA89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6c619d-3dda-43e0-965c-f72c6186b5e1"/>
    <ds:schemaRef ds:uri="bdcdeddd-627c-4bb4-a5c6-f691fe7e9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1768</Words>
  <Application>Microsoft Macintosh PowerPoint</Application>
  <PresentationFormat>Widescreen</PresentationFormat>
  <Paragraphs>484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Kantoorthema</vt:lpstr>
      <vt:lpstr>  Nederlandse Notificatie Strategie</vt:lpstr>
      <vt:lpstr>Recap</vt:lpstr>
      <vt:lpstr>PowerPoint Presentation</vt:lpstr>
      <vt:lpstr>PowerPoint Presentation</vt:lpstr>
      <vt:lpstr>Voorbeeld bericht</vt:lpstr>
      <vt:lpstr>Bevindingen beproevingen</vt:lpstr>
      <vt:lpstr>Doelstelling beproevingen vanuit project</vt:lpstr>
      <vt:lpstr>Doelstelling beproevingen vanuit project</vt:lpstr>
      <vt:lpstr>PowerPoint Presentation</vt:lpstr>
      <vt:lpstr>PowerPoint Presentation</vt:lpstr>
      <vt:lpstr>Bevindingen Use case 1</vt:lpstr>
      <vt:lpstr>PowerPoint Presentation</vt:lpstr>
      <vt:lpstr>Bevindingen Use case 2</vt:lpstr>
      <vt:lpstr>PowerPoint Presentation</vt:lpstr>
      <vt:lpstr>PowerPoint Presentation</vt:lpstr>
      <vt:lpstr>Bevindingen Use case 3a</vt:lpstr>
      <vt:lpstr>Voorbeeld bericht</vt:lpstr>
      <vt:lpstr>Gegevensgericht       Gebeurtenisgericht</vt:lpstr>
      <vt:lpstr>PowerPoint Presentation</vt:lpstr>
      <vt:lpstr>Bevindingen Use case 3b</vt:lpstr>
      <vt:lpstr>Voorbeeld bericht</vt:lpstr>
      <vt:lpstr>Afleiding niet 100%</vt:lpstr>
      <vt:lpstr>Waarom is beperkte afleiding toch zinvol?</vt:lpstr>
      <vt:lpstr>Transitie</vt:lpstr>
      <vt:lpstr>PowerPoint Presentation</vt:lpstr>
      <vt:lpstr>PowerPoint Presentation</vt:lpstr>
      <vt:lpstr>"eventtypes.overheid.nl"</vt:lpstr>
      <vt:lpstr>Bevindingen bij definieren typen</vt:lpstr>
      <vt:lpstr>Bevindingen bij definieren typen</vt:lpstr>
      <vt:lpstr>Samengevat / Vervolg</vt:lpstr>
      <vt:lpstr>Algemene bevindingen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J.W. Bijpost</dc:creator>
  <cp:lastModifiedBy>J.W. Bijpost</cp:lastModifiedBy>
  <cp:revision>1</cp:revision>
  <cp:lastPrinted>2021-11-01T13:32:01Z</cp:lastPrinted>
  <dcterms:created xsi:type="dcterms:W3CDTF">2021-03-10T08:47:22Z</dcterms:created>
  <dcterms:modified xsi:type="dcterms:W3CDTF">2021-11-11T10:29:17Z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